
<file path=[Content_Types].xml><?xml version="1.0" encoding="utf-8"?>
<Types xmlns="http://schemas.openxmlformats.org/package/2006/content-types">
  <Default Extension="glb" ContentType="model/gltf.binary"/>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3"/>
  </p:notesMasterIdLst>
  <p:handoutMasterIdLst>
    <p:handoutMasterId r:id="rId24"/>
  </p:handoutMasterIdLst>
  <p:sldIdLst>
    <p:sldId id="2441" r:id="rId5"/>
    <p:sldId id="2442" r:id="rId6"/>
    <p:sldId id="2440" r:id="rId7"/>
    <p:sldId id="353" r:id="rId8"/>
    <p:sldId id="370" r:id="rId9"/>
    <p:sldId id="371" r:id="rId10"/>
    <p:sldId id="2432" r:id="rId11"/>
    <p:sldId id="262" r:id="rId12"/>
    <p:sldId id="2433" r:id="rId13"/>
    <p:sldId id="365" r:id="rId14"/>
    <p:sldId id="2443" r:id="rId15"/>
    <p:sldId id="2448" r:id="rId16"/>
    <p:sldId id="2444" r:id="rId17"/>
    <p:sldId id="2445" r:id="rId18"/>
    <p:sldId id="2449" r:id="rId19"/>
    <p:sldId id="2446" r:id="rId20"/>
    <p:sldId id="2447" r:id="rId21"/>
    <p:sldId id="243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584" autoAdjust="0"/>
  </p:normalViewPr>
  <p:slideViewPr>
    <p:cSldViewPr snapToGrid="0" showGuides="1">
      <p:cViewPr>
        <p:scale>
          <a:sx n="75" d="100"/>
          <a:sy n="75" d="100"/>
        </p:scale>
        <p:origin x="883" y="278"/>
      </p:cViewPr>
      <p:guideLst>
        <p:guide orient="horz" pos="2160"/>
        <p:guide pos="3840"/>
      </p:guideLst>
    </p:cSldViewPr>
  </p:slideViewPr>
  <p:notesTextViewPr>
    <p:cViewPr>
      <p:scale>
        <a:sx n="1" d="1"/>
        <a:sy n="1" d="1"/>
      </p:scale>
      <p:origin x="0" y="0"/>
    </p:cViewPr>
  </p:notesTextViewPr>
  <p:sorterViewPr>
    <p:cViewPr>
      <p:scale>
        <a:sx n="100" d="100"/>
        <a:sy n="100" d="100"/>
      </p:scale>
      <p:origin x="0" y="-1014"/>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63C6EEF-D908-4B42-9CF2-33533DC7C65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71ECC3-B547-4819-B178-239BC0111C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208C83-94D0-4DB0-A467-20A83CD5F1C3}" type="datetimeFigureOut">
              <a:rPr lang="en-US" smtClean="0"/>
              <a:t>6/20/2023</a:t>
            </a:fld>
            <a:endParaRPr lang="en-US" dirty="0"/>
          </a:p>
        </p:txBody>
      </p:sp>
      <p:sp>
        <p:nvSpPr>
          <p:cNvPr id="4" name="Footer Placeholder 3">
            <a:extLst>
              <a:ext uri="{FF2B5EF4-FFF2-40B4-BE49-F238E27FC236}">
                <a16:creationId xmlns:a16="http://schemas.microsoft.com/office/drawing/2014/main" id="{6D4FF242-945C-44B0-95A6-CF625232785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F0E7E7A-C631-4CA4-A0E6-20EB28A8CAB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3D0191-2BEA-48B8-8E8A-2A9D1EC3A210}" type="slidenum">
              <a:rPr lang="en-US" smtClean="0"/>
              <a:t>‹#›</a:t>
            </a:fld>
            <a:endParaRPr lang="en-US" dirty="0"/>
          </a:p>
        </p:txBody>
      </p:sp>
    </p:spTree>
    <p:extLst>
      <p:ext uri="{BB962C8B-B14F-4D97-AF65-F5344CB8AC3E}">
        <p14:creationId xmlns:p14="http://schemas.microsoft.com/office/powerpoint/2010/main" val="5478581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89477E-0D72-4CFB-824B-0CD317F7397E}" type="datetimeFigureOut">
              <a:rPr lang="en-US" smtClean="0"/>
              <a:t>6/20/2023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60C251-82B7-4253-A774-38D73C276BCE}" type="slidenum">
              <a:rPr lang="en-US" smtClean="0"/>
              <a:t>‹#›</a:t>
            </a:fld>
            <a:endParaRPr lang="en-US" dirty="0"/>
          </a:p>
        </p:txBody>
      </p:sp>
    </p:spTree>
    <p:extLst>
      <p:ext uri="{BB962C8B-B14F-4D97-AF65-F5344CB8AC3E}">
        <p14:creationId xmlns:p14="http://schemas.microsoft.com/office/powerpoint/2010/main" val="2750548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4</a:t>
            </a:fld>
            <a:endParaRPr lang="en-US" dirty="0"/>
          </a:p>
        </p:txBody>
      </p:sp>
    </p:spTree>
    <p:extLst>
      <p:ext uri="{BB962C8B-B14F-4D97-AF65-F5344CB8AC3E}">
        <p14:creationId xmlns:p14="http://schemas.microsoft.com/office/powerpoint/2010/main" val="86968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5</a:t>
            </a:fld>
            <a:endParaRPr lang="en-US" dirty="0"/>
          </a:p>
        </p:txBody>
      </p:sp>
    </p:spTree>
    <p:extLst>
      <p:ext uri="{BB962C8B-B14F-4D97-AF65-F5344CB8AC3E}">
        <p14:creationId xmlns:p14="http://schemas.microsoft.com/office/powerpoint/2010/main" val="2770623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6</a:t>
            </a:fld>
            <a:endParaRPr lang="en-US" dirty="0"/>
          </a:p>
        </p:txBody>
      </p:sp>
    </p:spTree>
    <p:extLst>
      <p:ext uri="{BB962C8B-B14F-4D97-AF65-F5344CB8AC3E}">
        <p14:creationId xmlns:p14="http://schemas.microsoft.com/office/powerpoint/2010/main" val="340446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10</a:t>
            </a:fld>
            <a:endParaRPr lang="en-US" dirty="0"/>
          </a:p>
        </p:txBody>
      </p:sp>
    </p:spTree>
    <p:extLst>
      <p:ext uri="{BB962C8B-B14F-4D97-AF65-F5344CB8AC3E}">
        <p14:creationId xmlns:p14="http://schemas.microsoft.com/office/powerpoint/2010/main" val="3721430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11</a:t>
            </a:fld>
            <a:endParaRPr lang="en-US" dirty="0"/>
          </a:p>
        </p:txBody>
      </p:sp>
    </p:spTree>
    <p:extLst>
      <p:ext uri="{BB962C8B-B14F-4D97-AF65-F5344CB8AC3E}">
        <p14:creationId xmlns:p14="http://schemas.microsoft.com/office/powerpoint/2010/main" val="2538950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12</a:t>
            </a:fld>
            <a:endParaRPr lang="en-US" dirty="0"/>
          </a:p>
        </p:txBody>
      </p:sp>
    </p:spTree>
    <p:extLst>
      <p:ext uri="{BB962C8B-B14F-4D97-AF65-F5344CB8AC3E}">
        <p14:creationId xmlns:p14="http://schemas.microsoft.com/office/powerpoint/2010/main" val="2560006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13</a:t>
            </a:fld>
            <a:endParaRPr lang="en-US" dirty="0"/>
          </a:p>
        </p:txBody>
      </p:sp>
    </p:spTree>
    <p:extLst>
      <p:ext uri="{BB962C8B-B14F-4D97-AF65-F5344CB8AC3E}">
        <p14:creationId xmlns:p14="http://schemas.microsoft.com/office/powerpoint/2010/main" val="1797982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14</a:t>
            </a:fld>
            <a:endParaRPr lang="en-US" dirty="0"/>
          </a:p>
        </p:txBody>
      </p:sp>
    </p:spTree>
    <p:extLst>
      <p:ext uri="{BB962C8B-B14F-4D97-AF65-F5344CB8AC3E}">
        <p14:creationId xmlns:p14="http://schemas.microsoft.com/office/powerpoint/2010/main" val="250677357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pic>
        <p:nvPicPr>
          <p:cNvPr id="12" name="Picture 2" descr="Image result for paper texture">
            <a:extLst>
              <a:ext uri="{FF2B5EF4-FFF2-40B4-BE49-F238E27FC236}">
                <a16:creationId xmlns:a16="http://schemas.microsoft.com/office/drawing/2014/main" id="{74EC85EA-ED5E-9C42-A1BA-B0CD7013D29A}"/>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37937D1-3DD7-4885-973A-A336DF2AAA27}"/>
              </a:ext>
            </a:extLst>
          </p:cNvPr>
          <p:cNvSpPr>
            <a:spLocks noGrp="1"/>
          </p:cNvSpPr>
          <p:nvPr>
            <p:ph type="dt" sz="half" idx="10"/>
          </p:nvPr>
        </p:nvSpPr>
        <p:spPr>
          <a:xfrm>
            <a:off x="838200" y="6356350"/>
            <a:ext cx="2743200" cy="365125"/>
          </a:xfrm>
          <a:prstGeom prst="rect">
            <a:avLst/>
          </a:prstGeom>
        </p:spPr>
        <p:txBody>
          <a:bodyPr/>
          <a:lstStyle/>
          <a:p>
            <a:fld id="{E3AA43A8-9C57-42ED-AFE4-B30FF91A6411}" type="datetime1">
              <a:rPr lang="en-US" smtClean="0"/>
              <a:t>6/20/2023</a:t>
            </a:fld>
            <a:endParaRPr lang="en-US" dirty="0"/>
          </a:p>
        </p:txBody>
      </p:sp>
      <p:sp>
        <p:nvSpPr>
          <p:cNvPr id="5" name="Footer Placeholder 4">
            <a:extLst>
              <a:ext uri="{FF2B5EF4-FFF2-40B4-BE49-F238E27FC236}">
                <a16:creationId xmlns:a16="http://schemas.microsoft.com/office/drawing/2014/main" id="{D1ED6DB3-2D29-43E3-B310-A3B2D8D4F06E}"/>
              </a:ext>
            </a:extLst>
          </p:cNvPr>
          <p:cNvSpPr>
            <a:spLocks noGrp="1"/>
          </p:cNvSpPr>
          <p:nvPr>
            <p:ph type="ftr" sz="quarter" idx="11"/>
          </p:nvPr>
        </p:nvSpPr>
        <p:spPr/>
        <p:txBody>
          <a:bodyPr/>
          <a:lstStyle/>
          <a:p>
            <a:endParaRPr lang="en-US" dirty="0"/>
          </a:p>
        </p:txBody>
      </p:sp>
      <p:sp>
        <p:nvSpPr>
          <p:cNvPr id="8" name="Title 1">
            <a:extLst>
              <a:ext uri="{FF2B5EF4-FFF2-40B4-BE49-F238E27FC236}">
                <a16:creationId xmlns:a16="http://schemas.microsoft.com/office/drawing/2014/main" id="{A817157C-130F-4CC4-BDCC-2D48500E5D31}"/>
              </a:ext>
            </a:extLst>
          </p:cNvPr>
          <p:cNvSpPr>
            <a:spLocks noGrp="1"/>
          </p:cNvSpPr>
          <p:nvPr>
            <p:ph type="title" hasCustomPrompt="1"/>
          </p:nvPr>
        </p:nvSpPr>
        <p:spPr>
          <a:xfrm>
            <a:off x="6717322" y="1863970"/>
            <a:ext cx="4630127" cy="1872028"/>
          </a:xfrm>
          <a:prstGeom prst="rect">
            <a:avLst/>
          </a:prstGeom>
        </p:spPr>
        <p:txBody>
          <a:bodyPr anchor="b"/>
          <a:lstStyle>
            <a:lvl1pPr>
              <a:defRPr sz="6000"/>
            </a:lvl1pPr>
          </a:lstStyle>
          <a:p>
            <a:r>
              <a:rPr lang="en-US" dirty="0"/>
              <a:t>Presentation Title</a:t>
            </a:r>
          </a:p>
        </p:txBody>
      </p:sp>
      <p:sp>
        <p:nvSpPr>
          <p:cNvPr id="9" name="Text Placeholder 2">
            <a:extLst>
              <a:ext uri="{FF2B5EF4-FFF2-40B4-BE49-F238E27FC236}">
                <a16:creationId xmlns:a16="http://schemas.microsoft.com/office/drawing/2014/main" id="{15B37631-AD0A-43DA-996D-6DE19B6F59FE}"/>
              </a:ext>
            </a:extLst>
          </p:cNvPr>
          <p:cNvSpPr>
            <a:spLocks noGrp="1"/>
          </p:cNvSpPr>
          <p:nvPr>
            <p:ph type="body" idx="1"/>
          </p:nvPr>
        </p:nvSpPr>
        <p:spPr>
          <a:xfrm>
            <a:off x="6717322" y="3762986"/>
            <a:ext cx="4630127"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Picture Placeholder 4">
            <a:extLst>
              <a:ext uri="{FF2B5EF4-FFF2-40B4-BE49-F238E27FC236}">
                <a16:creationId xmlns:a16="http://schemas.microsoft.com/office/drawing/2014/main" id="{C70D7CC5-559A-46A8-994D-E0B9B774EAB4}"/>
              </a:ext>
            </a:extLst>
          </p:cNvPr>
          <p:cNvSpPr>
            <a:spLocks noGrp="1"/>
          </p:cNvSpPr>
          <p:nvPr>
            <p:ph type="pic" sz="quarter" idx="13" hasCustomPrompt="1"/>
          </p:nvPr>
        </p:nvSpPr>
        <p:spPr>
          <a:xfrm>
            <a:off x="0" y="0"/>
            <a:ext cx="5913439" cy="6857999"/>
          </a:xfrm>
          <a:prstGeom prst="rect">
            <a:avLst/>
          </a:prstGeom>
          <a:solidFill>
            <a:schemeClr val="accent4"/>
          </a:solidFill>
          <a:effectLst/>
        </p:spPr>
        <p:txBody>
          <a:bodyPr wrap="square" anchor="ctr">
            <a:noAutofit/>
          </a:bodyPr>
          <a:lstStyle>
            <a:lvl1pPr marL="0" indent="0" algn="ctr">
              <a:buNone/>
              <a:defRPr/>
            </a:lvl1pPr>
          </a:lstStyle>
          <a:p>
            <a:r>
              <a:rPr lang="en-US" dirty="0"/>
              <a:t>Insert image</a:t>
            </a:r>
          </a:p>
        </p:txBody>
      </p:sp>
      <p:cxnSp>
        <p:nvCxnSpPr>
          <p:cNvPr id="11" name="Straight Connector 10">
            <a:extLst>
              <a:ext uri="{FF2B5EF4-FFF2-40B4-BE49-F238E27FC236}">
                <a16:creationId xmlns:a16="http://schemas.microsoft.com/office/drawing/2014/main" id="{A888B3E0-8DCD-456C-9A81-A06047A540F1}"/>
              </a:ext>
            </a:extLst>
          </p:cNvPr>
          <p:cNvCxnSpPr>
            <a:cxnSpLocks/>
          </p:cNvCxnSpPr>
          <p:nvPr userDrawn="1"/>
        </p:nvCxnSpPr>
        <p:spPr>
          <a:xfrm>
            <a:off x="664448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3743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CE75307-6F17-4E8B-B304-21802F95FA7E}"/>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0E75928-B761-4733-A3D2-6AFC7473B71C}"/>
              </a:ext>
            </a:extLst>
          </p:cNvPr>
          <p:cNvSpPr/>
          <p:nvPr userDrawn="1"/>
        </p:nvSpPr>
        <p:spPr>
          <a:xfrm flipV="1">
            <a:off x="0" y="1494265"/>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Placeholder 1">
            <a:extLst>
              <a:ext uri="{FF2B5EF4-FFF2-40B4-BE49-F238E27FC236}">
                <a16:creationId xmlns:a16="http://schemas.microsoft.com/office/drawing/2014/main" id="{8646954C-1DDA-4C1E-84D0-9DBCCC19397D}"/>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306DBFE-56E7-41B6-A90F-598560CEC480}"/>
              </a:ext>
            </a:extLst>
          </p:cNvPr>
          <p:cNvSpPr>
            <a:spLocks noGrp="1"/>
          </p:cNvSpPr>
          <p:nvPr>
            <p:ph type="body" idx="1"/>
          </p:nvPr>
        </p:nvSpPr>
        <p:spPr>
          <a:xfrm>
            <a:off x="839789" y="1834486"/>
            <a:ext cx="4998304"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EF0821-71C9-4AD5-A484-044C266B1EF6}"/>
              </a:ext>
            </a:extLst>
          </p:cNvPr>
          <p:cNvSpPr>
            <a:spLocks noGrp="1"/>
          </p:cNvSpPr>
          <p:nvPr>
            <p:ph sz="half" idx="2"/>
          </p:nvPr>
        </p:nvSpPr>
        <p:spPr>
          <a:xfrm>
            <a:off x="839789" y="2485545"/>
            <a:ext cx="4998304"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424212-10C6-435C-9740-5A6D6555DE6A}"/>
              </a:ext>
            </a:extLst>
          </p:cNvPr>
          <p:cNvSpPr>
            <a:spLocks noGrp="1"/>
          </p:cNvSpPr>
          <p:nvPr>
            <p:ph type="body" sz="quarter" idx="3"/>
          </p:nvPr>
        </p:nvSpPr>
        <p:spPr>
          <a:xfrm>
            <a:off x="6368980" y="1834486"/>
            <a:ext cx="5022920"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A0FD89-715C-4877-95B3-C4BCBAED7812}"/>
              </a:ext>
            </a:extLst>
          </p:cNvPr>
          <p:cNvSpPr>
            <a:spLocks noGrp="1"/>
          </p:cNvSpPr>
          <p:nvPr>
            <p:ph sz="quarter" idx="4"/>
          </p:nvPr>
        </p:nvSpPr>
        <p:spPr>
          <a:xfrm>
            <a:off x="6368980" y="2485545"/>
            <a:ext cx="5022920"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D9A6A772-971C-4942-B425-C30730B92223}"/>
              </a:ext>
            </a:extLst>
          </p:cNvPr>
          <p:cNvCxnSpPr>
            <a:cxnSpLocks/>
          </p:cNvCxnSpPr>
          <p:nvPr userDrawn="1"/>
        </p:nvCxnSpPr>
        <p:spPr>
          <a:xfrm flipV="1">
            <a:off x="838200" y="2306121"/>
            <a:ext cx="4999843"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3DA982A-223C-47F7-A2CF-1B7F38F2E090}"/>
              </a:ext>
            </a:extLst>
          </p:cNvPr>
          <p:cNvCxnSpPr>
            <a:cxnSpLocks/>
          </p:cNvCxnSpPr>
          <p:nvPr userDrawn="1"/>
        </p:nvCxnSpPr>
        <p:spPr>
          <a:xfrm flipV="1">
            <a:off x="6330830" y="2291170"/>
            <a:ext cx="5021381"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8E1FC3F9-40ED-294D-848B-D86F60198E62}"/>
              </a:ext>
            </a:extLst>
          </p:cNvPr>
          <p:cNvSpPr>
            <a:spLocks noGrp="1"/>
          </p:cNvSpPr>
          <p:nvPr>
            <p:ph type="ftr" sz="quarter" idx="13"/>
          </p:nvPr>
        </p:nvSpPr>
        <p:spPr/>
        <p:txBody>
          <a:bodyPr/>
          <a:lstStyle/>
          <a:p>
            <a:endParaRPr lang="en-US" dirty="0"/>
          </a:p>
        </p:txBody>
      </p:sp>
      <p:sp>
        <p:nvSpPr>
          <p:cNvPr id="7" name="Slide Number Placeholder 6">
            <a:extLst>
              <a:ext uri="{FF2B5EF4-FFF2-40B4-BE49-F238E27FC236}">
                <a16:creationId xmlns:a16="http://schemas.microsoft.com/office/drawing/2014/main" id="{CA5ECFEB-AF18-7C4B-A88D-200F7F386DA6}"/>
              </a:ext>
            </a:extLst>
          </p:cNvPr>
          <p:cNvSpPr>
            <a:spLocks noGrp="1"/>
          </p:cNvSpPr>
          <p:nvPr>
            <p:ph type="sldNum" sz="quarter" idx="14"/>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207376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CE75307-6F17-4E8B-B304-21802F95FA7E}"/>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0E75928-B761-4733-A3D2-6AFC7473B71C}"/>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Placeholder 1">
            <a:extLst>
              <a:ext uri="{FF2B5EF4-FFF2-40B4-BE49-F238E27FC236}">
                <a16:creationId xmlns:a16="http://schemas.microsoft.com/office/drawing/2014/main" id="{8646954C-1DDA-4C1E-84D0-9DBCCC19397D}"/>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2" name="Footer Placeholder 1">
            <a:extLst>
              <a:ext uri="{FF2B5EF4-FFF2-40B4-BE49-F238E27FC236}">
                <a16:creationId xmlns:a16="http://schemas.microsoft.com/office/drawing/2014/main" id="{8E1FC3F9-40ED-294D-848B-D86F60198E62}"/>
              </a:ext>
            </a:extLst>
          </p:cNvPr>
          <p:cNvSpPr>
            <a:spLocks noGrp="1"/>
          </p:cNvSpPr>
          <p:nvPr>
            <p:ph type="ftr" sz="quarter" idx="13"/>
          </p:nvPr>
        </p:nvSpPr>
        <p:spPr/>
        <p:txBody>
          <a:bodyPr/>
          <a:lstStyle/>
          <a:p>
            <a:endParaRPr lang="en-US" dirty="0"/>
          </a:p>
        </p:txBody>
      </p:sp>
      <p:sp>
        <p:nvSpPr>
          <p:cNvPr id="7" name="Slide Number Placeholder 6">
            <a:extLst>
              <a:ext uri="{FF2B5EF4-FFF2-40B4-BE49-F238E27FC236}">
                <a16:creationId xmlns:a16="http://schemas.microsoft.com/office/drawing/2014/main" id="{CA5ECFEB-AF18-7C4B-A88D-200F7F386DA6}"/>
              </a:ext>
            </a:extLst>
          </p:cNvPr>
          <p:cNvSpPr>
            <a:spLocks noGrp="1"/>
          </p:cNvSpPr>
          <p:nvPr>
            <p:ph type="sldNum" sz="quarter" idx="14"/>
          </p:nvPr>
        </p:nvSpPr>
        <p:spPr/>
        <p:txBody>
          <a:bodyPr/>
          <a:lstStyle/>
          <a:p>
            <a:fld id="{45C00377-489B-40EC-B059-26BDDD2E89B9}" type="slidenum">
              <a:rPr lang="en-US" smtClean="0"/>
              <a:pPr/>
              <a:t>‹#›</a:t>
            </a:fld>
            <a:endParaRPr lang="en-US" dirty="0"/>
          </a:p>
        </p:txBody>
      </p:sp>
      <p:sp>
        <p:nvSpPr>
          <p:cNvPr id="15" name="Content Placeholder 2">
            <a:extLst>
              <a:ext uri="{FF2B5EF4-FFF2-40B4-BE49-F238E27FC236}">
                <a16:creationId xmlns:a16="http://schemas.microsoft.com/office/drawing/2014/main" id="{82080A71-84F0-4C3F-90B7-21715ABC23A1}"/>
              </a:ext>
            </a:extLst>
          </p:cNvPr>
          <p:cNvSpPr>
            <a:spLocks noGrp="1"/>
          </p:cNvSpPr>
          <p:nvPr>
            <p:ph sz="half" idx="1"/>
          </p:nvPr>
        </p:nvSpPr>
        <p:spPr>
          <a:xfrm>
            <a:off x="838200" y="1825625"/>
            <a:ext cx="4984820" cy="45307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B20FD831-631B-4241-92C7-347840346753}"/>
              </a:ext>
            </a:extLst>
          </p:cNvPr>
          <p:cNvSpPr>
            <a:spLocks noGrp="1"/>
          </p:cNvSpPr>
          <p:nvPr>
            <p:ph sz="half" idx="2"/>
          </p:nvPr>
        </p:nvSpPr>
        <p:spPr>
          <a:xfrm>
            <a:off x="6368978" y="1825625"/>
            <a:ext cx="4984821" cy="4541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0653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with Caption">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0D3EFAC-5C13-4DA4-9315-4124F348281B}"/>
              </a:ext>
            </a:extLst>
          </p:cNvPr>
          <p:cNvSpPr/>
          <p:nvPr userDrawn="1"/>
        </p:nvSpPr>
        <p:spPr>
          <a:xfrm>
            <a:off x="0" y="0"/>
            <a:ext cx="514951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itle 1">
            <a:extLst>
              <a:ext uri="{FF2B5EF4-FFF2-40B4-BE49-F238E27FC236}">
                <a16:creationId xmlns:a16="http://schemas.microsoft.com/office/drawing/2014/main" id="{B6BBAF40-7561-4261-A302-1B9596F32754}"/>
              </a:ext>
            </a:extLst>
          </p:cNvPr>
          <p:cNvSpPr>
            <a:spLocks noGrp="1"/>
          </p:cNvSpPr>
          <p:nvPr>
            <p:ph type="title"/>
          </p:nvPr>
        </p:nvSpPr>
        <p:spPr>
          <a:xfrm>
            <a:off x="608639" y="457200"/>
            <a:ext cx="3932237" cy="1600200"/>
          </a:xfrm>
          <a:prstGeom prst="rect">
            <a:avLst/>
          </a:prstGeom>
        </p:spPr>
        <p:txBody>
          <a:bodyPr lIns="0" rIns="0" anchor="b">
            <a:normAutofit/>
          </a:bodyPr>
          <a:lstStyle>
            <a:lvl1pPr>
              <a:defRPr sz="3600" b="1" cap="all" baseline="0">
                <a:latin typeface="+mn-lt"/>
              </a:defRPr>
            </a:lvl1pPr>
          </a:lstStyle>
          <a:p>
            <a:r>
              <a:rPr lang="en-US"/>
              <a:t>Click to edit Master title style</a:t>
            </a:r>
            <a:endParaRPr lang="en-US" dirty="0"/>
          </a:p>
        </p:txBody>
      </p:sp>
      <p:cxnSp>
        <p:nvCxnSpPr>
          <p:cNvPr id="25" name="Straight Connector 24">
            <a:extLst>
              <a:ext uri="{FF2B5EF4-FFF2-40B4-BE49-F238E27FC236}">
                <a16:creationId xmlns:a16="http://schemas.microsoft.com/office/drawing/2014/main" id="{1F0DC2E4-7646-43BF-B8DC-85D33B146272}"/>
              </a:ext>
            </a:extLst>
          </p:cNvPr>
          <p:cNvCxnSpPr>
            <a:cxnSpLocks/>
          </p:cNvCxnSpPr>
          <p:nvPr userDrawn="1"/>
        </p:nvCxnSpPr>
        <p:spPr>
          <a:xfrm>
            <a:off x="608639" y="2160274"/>
            <a:ext cx="3932237"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7" name="Text Placeholder 3">
            <a:extLst>
              <a:ext uri="{FF2B5EF4-FFF2-40B4-BE49-F238E27FC236}">
                <a16:creationId xmlns:a16="http://schemas.microsoft.com/office/drawing/2014/main" id="{334D568D-1395-4E42-AB87-72144A6E1228}"/>
              </a:ext>
            </a:extLst>
          </p:cNvPr>
          <p:cNvSpPr>
            <a:spLocks noGrp="1"/>
          </p:cNvSpPr>
          <p:nvPr>
            <p:ph type="body" sz="half" idx="2"/>
          </p:nvPr>
        </p:nvSpPr>
        <p:spPr>
          <a:xfrm>
            <a:off x="608639" y="2406770"/>
            <a:ext cx="3932237" cy="3660626"/>
          </a:xfrm>
        </p:spPr>
        <p:txBody>
          <a:bodyPr lIns="0" rIns="0">
            <a:normAutofit/>
          </a:bodyPr>
          <a:lstStyle>
            <a:lvl1pPr marL="0" indent="0" algn="just">
              <a:lnSpc>
                <a:spcPct val="100000"/>
              </a:lnSpc>
              <a:spcBef>
                <a:spcPts val="2400"/>
              </a:spcBef>
              <a:buNone/>
              <a:defRPr sz="16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9" name="Slide Number Placeholder 5">
            <a:extLst>
              <a:ext uri="{FF2B5EF4-FFF2-40B4-BE49-F238E27FC236}">
                <a16:creationId xmlns:a16="http://schemas.microsoft.com/office/drawing/2014/main" id="{C2C316D0-E8BC-4D59-90AF-B2836E34B7C1}"/>
              </a:ext>
            </a:extLst>
          </p:cNvPr>
          <p:cNvSpPr>
            <a:spLocks noGrp="1"/>
          </p:cNvSpPr>
          <p:nvPr>
            <p:ph type="sldNum" sz="quarter" idx="12"/>
          </p:nvPr>
        </p:nvSpPr>
        <p:spPr>
          <a:xfrm>
            <a:off x="9125680" y="6356350"/>
            <a:ext cx="2743200" cy="365125"/>
          </a:xfrm>
          <a:prstGeom prst="rect">
            <a:avLst/>
          </a:prstGeom>
        </p:spPr>
        <p:txBody>
          <a:bodyPr/>
          <a:lstStyle>
            <a:lvl1pPr>
              <a:defRPr>
                <a:solidFill>
                  <a:schemeClr val="tx1"/>
                </a:solidFill>
              </a:defRPr>
            </a:lvl1pPr>
          </a:lstStyle>
          <a:p>
            <a:fld id="{45C00377-489B-40EC-B059-26BDDD2E89B9}" type="slidenum">
              <a:rPr lang="en-US" smtClean="0"/>
              <a:pPr/>
              <a:t>‹#›</a:t>
            </a:fld>
            <a:endParaRPr lang="en-US" dirty="0"/>
          </a:p>
        </p:txBody>
      </p:sp>
      <p:sp>
        <p:nvSpPr>
          <p:cNvPr id="8" name="Content Placeholder 2">
            <a:extLst>
              <a:ext uri="{FF2B5EF4-FFF2-40B4-BE49-F238E27FC236}">
                <a16:creationId xmlns:a16="http://schemas.microsoft.com/office/drawing/2014/main" id="{56E03126-52D6-406F-9E9F-48282C80744F}"/>
              </a:ext>
            </a:extLst>
          </p:cNvPr>
          <p:cNvSpPr>
            <a:spLocks noGrp="1"/>
          </p:cNvSpPr>
          <p:nvPr>
            <p:ph idx="1"/>
          </p:nvPr>
        </p:nvSpPr>
        <p:spPr>
          <a:xfrm>
            <a:off x="5758154" y="457200"/>
            <a:ext cx="5789425" cy="5610195"/>
          </a:xfrm>
        </p:spPr>
        <p:txBody>
          <a:bodyPr>
            <a:normAutofit/>
          </a:bodyPr>
          <a:lstStyle>
            <a:lvl1pPr>
              <a:defRPr sz="1800"/>
            </a:lvl1pPr>
            <a:lvl2pPr>
              <a:defRPr sz="1600"/>
            </a:lvl2pPr>
            <a:lvl3pPr>
              <a:defRPr sz="1400"/>
            </a:lvl3pPr>
            <a:lvl4pPr>
              <a:defRPr sz="1200"/>
            </a:lvl4pPr>
            <a:lvl5pPr>
              <a:defRPr sz="12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6170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87F72C-05FE-495F-8FDB-295B29E95FF0}"/>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D7E2834-A8D4-4FE6-9FC0-253BF2CB0A4B}"/>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Placeholder 1">
            <a:extLst>
              <a:ext uri="{FF2B5EF4-FFF2-40B4-BE49-F238E27FC236}">
                <a16:creationId xmlns:a16="http://schemas.microsoft.com/office/drawing/2014/main" id="{D22AED80-0E06-4C85-957A-C93AF4A7CE27}"/>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2" name="Footer Placeholder 1">
            <a:extLst>
              <a:ext uri="{FF2B5EF4-FFF2-40B4-BE49-F238E27FC236}">
                <a16:creationId xmlns:a16="http://schemas.microsoft.com/office/drawing/2014/main" id="{4AA1A3FF-B6E6-5147-80A4-EB0FDCD922A6}"/>
              </a:ext>
            </a:extLst>
          </p:cNvPr>
          <p:cNvSpPr>
            <a:spLocks noGrp="1"/>
          </p:cNvSpPr>
          <p:nvPr>
            <p:ph type="ftr" sz="quarter" idx="10"/>
          </p:nvPr>
        </p:nvSpPr>
        <p:spPr/>
        <p:txBody>
          <a:bodyPr/>
          <a:lstStyle/>
          <a:p>
            <a:endParaRPr lang="en-US" dirty="0"/>
          </a:p>
        </p:txBody>
      </p:sp>
      <p:sp>
        <p:nvSpPr>
          <p:cNvPr id="5" name="Slide Number Placeholder 4">
            <a:extLst>
              <a:ext uri="{FF2B5EF4-FFF2-40B4-BE49-F238E27FC236}">
                <a16:creationId xmlns:a16="http://schemas.microsoft.com/office/drawing/2014/main" id="{36A80195-D02B-8843-BA61-A079D04D9C2F}"/>
              </a:ext>
            </a:extLst>
          </p:cNvPr>
          <p:cNvSpPr>
            <a:spLocks noGrp="1"/>
          </p:cNvSpPr>
          <p:nvPr>
            <p:ph type="sldNum" sz="quarter" idx="11"/>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22837611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E096579-E85F-CE49-A1E7-090D69C7D3D9}"/>
              </a:ext>
            </a:extLst>
          </p:cNvPr>
          <p:cNvSpPr>
            <a:spLocks noGrp="1"/>
          </p:cNvSpPr>
          <p:nvPr>
            <p:ph type="sldNum" sz="quarter" idx="11"/>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2295203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61EBF2-59A8-493E-A70E-4E3F04E4BEF1}"/>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76CF1B85-0355-48E9-B306-F864651DACFE}"/>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Placeholder 1">
            <a:extLst>
              <a:ext uri="{FF2B5EF4-FFF2-40B4-BE49-F238E27FC236}">
                <a16:creationId xmlns:a16="http://schemas.microsoft.com/office/drawing/2014/main" id="{CFF93076-6C09-4956-9FF5-8C18E8E08632}"/>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 name="Content Placeholder 2">
            <a:extLst>
              <a:ext uri="{FF2B5EF4-FFF2-40B4-BE49-F238E27FC236}">
                <a16:creationId xmlns:a16="http://schemas.microsoft.com/office/drawing/2014/main" id="{74613A25-0D49-4567-AFF2-7C1B75F6C5DC}"/>
              </a:ext>
            </a:extLst>
          </p:cNvPr>
          <p:cNvSpPr>
            <a:spLocks noGrp="1"/>
          </p:cNvSpPr>
          <p:nvPr>
            <p:ph idx="1"/>
          </p:nvPr>
        </p:nvSpPr>
        <p:spPr>
          <a:xfrm>
            <a:off x="838200" y="1922798"/>
            <a:ext cx="10515600" cy="4254165"/>
          </a:xfrm>
        </p:spPr>
        <p:txBody>
          <a:bodyPr/>
          <a:lstStyle>
            <a:lvl1pPr>
              <a:defRPr sz="1600">
                <a:latin typeface="+mj-lt"/>
              </a:defRPr>
            </a:lvl1pPr>
            <a:lvl2pPr>
              <a:defRPr sz="1400">
                <a:latin typeface="+mj-lt"/>
              </a:defRPr>
            </a:lvl2pPr>
            <a:lvl3pPr>
              <a:defRPr sz="1200">
                <a:latin typeface="+mj-lt"/>
              </a:defRPr>
            </a:lvl3pPr>
            <a:lvl4pPr>
              <a:defRPr sz="1100">
                <a:latin typeface="+mj-lt"/>
              </a:defRPr>
            </a:lvl4pPr>
            <a:lvl5pPr>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7AE94F1-8673-4376-AF63-CEC216A7E725}"/>
              </a:ext>
            </a:extLst>
          </p:cNvPr>
          <p:cNvSpPr>
            <a:spLocks noGrp="1"/>
          </p:cNvSpPr>
          <p:nvPr>
            <p:ph type="ftr" sz="quarter" idx="11"/>
          </p:nvPr>
        </p:nvSpPr>
        <p:spPr/>
        <p:txBody>
          <a:bodyPr/>
          <a:lstStyle/>
          <a:p>
            <a:endParaRPr lang="en-US" dirty="0"/>
          </a:p>
        </p:txBody>
      </p:sp>
      <p:sp>
        <p:nvSpPr>
          <p:cNvPr id="2" name="Slide Number Placeholder 1">
            <a:extLst>
              <a:ext uri="{FF2B5EF4-FFF2-40B4-BE49-F238E27FC236}">
                <a16:creationId xmlns:a16="http://schemas.microsoft.com/office/drawing/2014/main" id="{0262D2B8-28B2-8147-9C19-723D63DBC2DF}"/>
              </a:ext>
            </a:extLst>
          </p:cNvPr>
          <p:cNvSpPr>
            <a:spLocks noGrp="1"/>
          </p:cNvSpPr>
          <p:nvPr>
            <p:ph type="sldNum" sz="quarter" idx="12"/>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4205440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with Imag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71F73480-C004-4A28-8842-8F8F97D2E45C}"/>
              </a:ext>
            </a:extLst>
          </p:cNvPr>
          <p:cNvSpPr>
            <a:spLocks noGrp="1"/>
          </p:cNvSpPr>
          <p:nvPr>
            <p:ph type="pic" sz="quarter" idx="13" hasCustomPrompt="1"/>
          </p:nvPr>
        </p:nvSpPr>
        <p:spPr>
          <a:xfrm>
            <a:off x="0" y="681529"/>
            <a:ext cx="12192000" cy="5494941"/>
          </a:xfrm>
          <a:prstGeom prst="rect">
            <a:avLst/>
          </a:prstGeom>
          <a:solidFill>
            <a:schemeClr val="accent4"/>
          </a:solidFill>
          <a:effectLst/>
        </p:spPr>
        <p:txBody>
          <a:bodyPr wrap="square" lIns="1005840" anchor="ctr">
            <a:noAutofit/>
          </a:bodyPr>
          <a:lstStyle>
            <a:lvl1pPr marL="0" indent="0" algn="l">
              <a:buNone/>
              <a:defRPr>
                <a:solidFill>
                  <a:schemeClr val="tx1"/>
                </a:solidFill>
              </a:defRPr>
            </a:lvl1pPr>
          </a:lstStyle>
          <a:p>
            <a:r>
              <a:rPr lang="en-US" dirty="0"/>
              <a:t>Insert image</a:t>
            </a:r>
          </a:p>
        </p:txBody>
      </p:sp>
      <p:sp>
        <p:nvSpPr>
          <p:cNvPr id="2" name="Title 1">
            <a:extLst>
              <a:ext uri="{FF2B5EF4-FFF2-40B4-BE49-F238E27FC236}">
                <a16:creationId xmlns:a16="http://schemas.microsoft.com/office/drawing/2014/main" id="{5D407EF3-FF81-4A6B-BAD7-C162A3B126B0}"/>
              </a:ext>
            </a:extLst>
          </p:cNvPr>
          <p:cNvSpPr>
            <a:spLocks noGrp="1"/>
          </p:cNvSpPr>
          <p:nvPr>
            <p:ph type="title" hasCustomPrompt="1"/>
          </p:nvPr>
        </p:nvSpPr>
        <p:spPr>
          <a:xfrm>
            <a:off x="6717322" y="2647012"/>
            <a:ext cx="4950937" cy="1872028"/>
          </a:xfrm>
          <a:prstGeom prst="rect">
            <a:avLst/>
          </a:prstGeom>
        </p:spPr>
        <p:txBody>
          <a:bodyPr anchor="b"/>
          <a:lstStyle>
            <a:lvl1pPr>
              <a:defRPr sz="6000">
                <a:solidFill>
                  <a:schemeClr val="bg1"/>
                </a:solidFill>
              </a:defRPr>
            </a:lvl1pPr>
          </a:lstStyle>
          <a:p>
            <a:r>
              <a:rPr lang="en-US" dirty="0"/>
              <a:t>PRESENTATION TITLE</a:t>
            </a:r>
          </a:p>
        </p:txBody>
      </p:sp>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4546028"/>
            <a:ext cx="4950937"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44481" y="4519040"/>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199F2F76-158B-4940-BFEC-11EF1BD90E4A}"/>
              </a:ext>
            </a:extLst>
          </p:cNvPr>
          <p:cNvSpPr>
            <a:spLocks noGrp="1"/>
          </p:cNvSpPr>
          <p:nvPr>
            <p:ph type="sldNum" sz="quarter" idx="15"/>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476855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3762986"/>
            <a:ext cx="4938058"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5947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Picture Placeholder 3">
            <a:extLst>
              <a:ext uri="{FF2B5EF4-FFF2-40B4-BE49-F238E27FC236}">
                <a16:creationId xmlns:a16="http://schemas.microsoft.com/office/drawing/2014/main" id="{399E4CA7-ADDA-4FE1-8694-C9AB4ECEB40C}"/>
              </a:ext>
            </a:extLst>
          </p:cNvPr>
          <p:cNvSpPr>
            <a:spLocks noGrp="1"/>
          </p:cNvSpPr>
          <p:nvPr>
            <p:ph type="pic" sz="quarter" idx="13" hasCustomPrompt="1"/>
          </p:nvPr>
        </p:nvSpPr>
        <p:spPr>
          <a:xfrm>
            <a:off x="0" y="0"/>
            <a:ext cx="6470160" cy="6067396"/>
          </a:xfrm>
          <a:prstGeom prst="rect">
            <a:avLst/>
          </a:prstGeom>
          <a:solidFill>
            <a:schemeClr val="accent4"/>
          </a:solidFill>
          <a:effectLst/>
        </p:spPr>
        <p:txBody>
          <a:bodyPr wrap="square" anchor="ctr">
            <a:noAutofit/>
          </a:bodyPr>
          <a:lstStyle>
            <a:lvl1pPr marL="0" indent="0" algn="ctr">
              <a:buNone/>
              <a:defRPr/>
            </a:lvl1pPr>
          </a:lstStyle>
          <a:p>
            <a:r>
              <a:rPr lang="en-US" dirty="0"/>
              <a:t>Insert image</a:t>
            </a:r>
          </a:p>
        </p:txBody>
      </p:sp>
      <p:sp>
        <p:nvSpPr>
          <p:cNvPr id="10" name="Title 1">
            <a:extLst>
              <a:ext uri="{FF2B5EF4-FFF2-40B4-BE49-F238E27FC236}">
                <a16:creationId xmlns:a16="http://schemas.microsoft.com/office/drawing/2014/main" id="{346305D7-8853-41A9-B459-9FF08CB3DA15}"/>
              </a:ext>
            </a:extLst>
          </p:cNvPr>
          <p:cNvSpPr>
            <a:spLocks noGrp="1"/>
          </p:cNvSpPr>
          <p:nvPr>
            <p:ph type="title" hasCustomPrompt="1"/>
          </p:nvPr>
        </p:nvSpPr>
        <p:spPr>
          <a:xfrm>
            <a:off x="6717322" y="1863970"/>
            <a:ext cx="4938058" cy="1872028"/>
          </a:xfrm>
          <a:prstGeom prst="rect">
            <a:avLst/>
          </a:prstGeom>
        </p:spPr>
        <p:txBody>
          <a:bodyPr anchor="b"/>
          <a:lstStyle>
            <a:lvl1pPr>
              <a:defRPr sz="6000"/>
            </a:lvl1pPr>
          </a:lstStyle>
          <a:p>
            <a:r>
              <a:rPr lang="en-US" dirty="0"/>
              <a:t>PRESENTATION TITLE</a:t>
            </a:r>
          </a:p>
        </p:txBody>
      </p:sp>
      <p:sp>
        <p:nvSpPr>
          <p:cNvPr id="6" name="Slide Number Placeholder 5">
            <a:extLst>
              <a:ext uri="{FF2B5EF4-FFF2-40B4-BE49-F238E27FC236}">
                <a16:creationId xmlns:a16="http://schemas.microsoft.com/office/drawing/2014/main" id="{1D01AF6C-282A-674A-A003-3BF954A9DCE8}"/>
              </a:ext>
            </a:extLst>
          </p:cNvPr>
          <p:cNvSpPr>
            <a:spLocks noGrp="1"/>
          </p:cNvSpPr>
          <p:nvPr>
            <p:ph type="sldNum" sz="quarter" idx="15"/>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4267519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Picture with Capti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11EDBA5-2518-495B-9A60-AC195653D76C}"/>
              </a:ext>
            </a:extLst>
          </p:cNvPr>
          <p:cNvSpPr/>
          <p:nvPr userDrawn="1"/>
        </p:nvSpPr>
        <p:spPr>
          <a:xfrm>
            <a:off x="0" y="0"/>
            <a:ext cx="514951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p:cNvSpPr>
            <a:spLocks noGrp="1"/>
          </p:cNvSpPr>
          <p:nvPr>
            <p:ph type="title"/>
          </p:nvPr>
        </p:nvSpPr>
        <p:spPr>
          <a:xfrm>
            <a:off x="608639" y="457200"/>
            <a:ext cx="3932237" cy="1600200"/>
          </a:xfrm>
          <a:prstGeom prst="rect">
            <a:avLst/>
          </a:prstGeom>
        </p:spPr>
        <p:txBody>
          <a:bodyPr lIns="0" rIns="0" anchor="b">
            <a:normAutofit/>
          </a:bodyPr>
          <a:lstStyle>
            <a:lvl1pPr>
              <a:defRPr sz="3600" b="1" cap="all" baseline="0">
                <a:latin typeface="+mn-lt"/>
              </a:defRPr>
            </a:lvl1pPr>
          </a:lstStyle>
          <a:p>
            <a:r>
              <a:rPr lang="en-US"/>
              <a:t>Click to edit Master title style</a:t>
            </a:r>
            <a:endParaRPr lang="en-US" dirty="0"/>
          </a:p>
        </p:txBody>
      </p:sp>
      <p:sp>
        <p:nvSpPr>
          <p:cNvPr id="5" name="Text Placeholder 3"/>
          <p:cNvSpPr>
            <a:spLocks noGrp="1"/>
          </p:cNvSpPr>
          <p:nvPr>
            <p:ph type="body" sz="half" idx="2"/>
          </p:nvPr>
        </p:nvSpPr>
        <p:spPr>
          <a:xfrm>
            <a:off x="608639" y="2406770"/>
            <a:ext cx="3932237" cy="3660626"/>
          </a:xfrm>
        </p:spPr>
        <p:txBody>
          <a:bodyPr lIns="0" rIns="0">
            <a:normAutofit/>
          </a:bodyPr>
          <a:lstStyle>
            <a:lvl1pPr marL="0" indent="0" algn="just">
              <a:lnSpc>
                <a:spcPct val="100000"/>
              </a:lnSpc>
              <a:spcBef>
                <a:spcPts val="2400"/>
              </a:spcBef>
              <a:buNone/>
              <a:defRPr sz="16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11" name="Straight Connector 10">
            <a:extLst>
              <a:ext uri="{FF2B5EF4-FFF2-40B4-BE49-F238E27FC236}">
                <a16:creationId xmlns:a16="http://schemas.microsoft.com/office/drawing/2014/main" id="{161E9A9A-8C58-409D-8F09-D03B2518B76E}"/>
              </a:ext>
            </a:extLst>
          </p:cNvPr>
          <p:cNvCxnSpPr>
            <a:cxnSpLocks/>
          </p:cNvCxnSpPr>
          <p:nvPr userDrawn="1"/>
        </p:nvCxnSpPr>
        <p:spPr>
          <a:xfrm>
            <a:off x="608639" y="2160274"/>
            <a:ext cx="3932237"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Slide Number Placeholder 5">
            <a:extLst>
              <a:ext uri="{FF2B5EF4-FFF2-40B4-BE49-F238E27FC236}">
                <a16:creationId xmlns:a16="http://schemas.microsoft.com/office/drawing/2014/main" id="{866E3799-C0DC-440A-BD4F-D7D7A57C971B}"/>
              </a:ext>
            </a:extLst>
          </p:cNvPr>
          <p:cNvSpPr>
            <a:spLocks noGrp="1"/>
          </p:cNvSpPr>
          <p:nvPr>
            <p:ph type="sldNum" sz="quarter" idx="12"/>
          </p:nvPr>
        </p:nvSpPr>
        <p:spPr>
          <a:xfrm>
            <a:off x="9125680" y="6356350"/>
            <a:ext cx="2743200" cy="365125"/>
          </a:xfrm>
          <a:prstGeom prst="rect">
            <a:avLst/>
          </a:prstGeom>
        </p:spPr>
        <p:txBody>
          <a:bodyPr/>
          <a:lstStyle>
            <a:lvl1pPr>
              <a:defRPr>
                <a:solidFill>
                  <a:schemeClr val="tx1"/>
                </a:solidFill>
              </a:defRPr>
            </a:lvl1pPr>
          </a:lstStyle>
          <a:p>
            <a:fld id="{45C00377-489B-40EC-B059-26BDDD2E89B9}" type="slidenum">
              <a:rPr lang="en-US" smtClean="0"/>
              <a:pPr/>
              <a:t>‹#›</a:t>
            </a:fld>
            <a:endParaRPr lang="en-US" dirty="0"/>
          </a:p>
        </p:txBody>
      </p:sp>
      <p:sp>
        <p:nvSpPr>
          <p:cNvPr id="14" name="Picture Placeholder 13">
            <a:extLst>
              <a:ext uri="{FF2B5EF4-FFF2-40B4-BE49-F238E27FC236}">
                <a16:creationId xmlns:a16="http://schemas.microsoft.com/office/drawing/2014/main" id="{93CFD454-5819-4385-8EB4-A49E7C5B5398}"/>
              </a:ext>
            </a:extLst>
          </p:cNvPr>
          <p:cNvSpPr>
            <a:spLocks noGrp="1"/>
          </p:cNvSpPr>
          <p:nvPr>
            <p:ph type="pic" idx="1"/>
          </p:nvPr>
        </p:nvSpPr>
        <p:spPr>
          <a:xfrm>
            <a:off x="5758155" y="457200"/>
            <a:ext cx="5979492" cy="5913566"/>
          </a:xfrm>
          <a:prstGeom prst="rect">
            <a:avLst/>
          </a:prstGeom>
        </p:spPr>
        <p:txBody>
          <a:bodyPr wrap="square">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681980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ntent Photo 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F9D8DB0-A7F6-471B-AD78-C3A4AFD84EA0}"/>
              </a:ext>
            </a:extLst>
          </p:cNvPr>
          <p:cNvSpPr/>
          <p:nvPr userDrawn="1"/>
        </p:nvSpPr>
        <p:spPr>
          <a:xfrm>
            <a:off x="7042484" y="0"/>
            <a:ext cx="514951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3"/>
          <p:cNvSpPr>
            <a:spLocks noGrp="1"/>
          </p:cNvSpPr>
          <p:nvPr>
            <p:ph type="pic" sz="quarter" idx="10" hasCustomPrompt="1"/>
          </p:nvPr>
        </p:nvSpPr>
        <p:spPr>
          <a:xfrm>
            <a:off x="753142" y="68179"/>
            <a:ext cx="5342858" cy="6722208"/>
          </a:xfrm>
          <a:prstGeom prst="rect">
            <a:avLst/>
          </a:prstGeom>
          <a:solidFill>
            <a:schemeClr val="accent4"/>
          </a:solidFill>
          <a:effectLst/>
        </p:spPr>
        <p:txBody>
          <a:bodyPr wrap="square" anchor="ctr">
            <a:noAutofit/>
          </a:bodyPr>
          <a:lstStyle>
            <a:lvl1pPr marL="0" indent="0" algn="ctr">
              <a:buNone/>
              <a:defRPr/>
            </a:lvl1pPr>
          </a:lstStyle>
          <a:p>
            <a:r>
              <a:rPr lang="en-US" dirty="0"/>
              <a:t>Insert image</a:t>
            </a:r>
          </a:p>
        </p:txBody>
      </p:sp>
      <p:sp>
        <p:nvSpPr>
          <p:cNvPr id="3" name="Title 1"/>
          <p:cNvSpPr>
            <a:spLocks noGrp="1"/>
          </p:cNvSpPr>
          <p:nvPr>
            <p:ph type="title"/>
          </p:nvPr>
        </p:nvSpPr>
        <p:spPr>
          <a:xfrm>
            <a:off x="7651123" y="457200"/>
            <a:ext cx="3932237" cy="1600200"/>
          </a:xfrm>
          <a:prstGeom prst="rect">
            <a:avLst/>
          </a:prstGeom>
        </p:spPr>
        <p:txBody>
          <a:bodyPr lIns="0" rIns="0" anchor="b">
            <a:normAutofit/>
          </a:bodyPr>
          <a:lstStyle>
            <a:lvl1pPr>
              <a:defRPr sz="3600" b="1" cap="all" baseline="0">
                <a:latin typeface="+mn-lt"/>
              </a:defRPr>
            </a:lvl1pPr>
          </a:lstStyle>
          <a:p>
            <a:r>
              <a:rPr lang="en-US"/>
              <a:t>Click to edit Master title style</a:t>
            </a:r>
            <a:endParaRPr lang="en-US" dirty="0"/>
          </a:p>
        </p:txBody>
      </p:sp>
      <p:sp>
        <p:nvSpPr>
          <p:cNvPr id="5" name="Text Placeholder 3"/>
          <p:cNvSpPr>
            <a:spLocks noGrp="1"/>
          </p:cNvSpPr>
          <p:nvPr>
            <p:ph type="body" sz="half" idx="2"/>
          </p:nvPr>
        </p:nvSpPr>
        <p:spPr>
          <a:xfrm>
            <a:off x="7651123" y="2406770"/>
            <a:ext cx="3932237" cy="3660626"/>
          </a:xfrm>
        </p:spPr>
        <p:txBody>
          <a:bodyPr lIns="0" rIns="0">
            <a:normAutofit/>
          </a:bodyPr>
          <a:lstStyle>
            <a:lvl1pPr marL="0" indent="0" algn="just">
              <a:lnSpc>
                <a:spcPct val="100000"/>
              </a:lnSpc>
              <a:spcBef>
                <a:spcPts val="2400"/>
              </a:spcBef>
              <a:buNone/>
              <a:defRPr sz="16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6" name="Straight Connector 5"/>
          <p:cNvCxnSpPr>
            <a:cxnSpLocks/>
          </p:cNvCxnSpPr>
          <p:nvPr userDrawn="1"/>
        </p:nvCxnSpPr>
        <p:spPr>
          <a:xfrm>
            <a:off x="7651123" y="2160274"/>
            <a:ext cx="3932237"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Slide Number Placeholder 5">
            <a:extLst>
              <a:ext uri="{FF2B5EF4-FFF2-40B4-BE49-F238E27FC236}">
                <a16:creationId xmlns:a16="http://schemas.microsoft.com/office/drawing/2014/main" id="{D63255E7-CC0D-4B98-A7F9-29FC8E8A1B43}"/>
              </a:ext>
            </a:extLst>
          </p:cNvPr>
          <p:cNvSpPr>
            <a:spLocks noGrp="1"/>
          </p:cNvSpPr>
          <p:nvPr>
            <p:ph type="sldNum" sz="quarter" idx="12"/>
          </p:nvPr>
        </p:nvSpPr>
        <p:spPr>
          <a:xfrm>
            <a:off x="9125680" y="6356350"/>
            <a:ext cx="2743200" cy="365125"/>
          </a:xfrm>
          <a:prstGeom prst="rect">
            <a:avLst/>
          </a:prstGeom>
        </p:spPr>
        <p:txBody>
          <a:bodyPr/>
          <a:lstStyle>
            <a:lvl1pPr>
              <a:defRPr>
                <a:solidFill>
                  <a:schemeClr val="tx1"/>
                </a:solidFill>
              </a:defRPr>
            </a:lvl1p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873741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ig Photo">
    <p:spTree>
      <p:nvGrpSpPr>
        <p:cNvPr id="1" name=""/>
        <p:cNvGrpSpPr/>
        <p:nvPr/>
      </p:nvGrpSpPr>
      <p:grpSpPr>
        <a:xfrm>
          <a:off x="0" y="0"/>
          <a:ext cx="0" cy="0"/>
          <a:chOff x="0" y="0"/>
          <a:chExt cx="0" cy="0"/>
        </a:xfrm>
      </p:grpSpPr>
      <p:pic>
        <p:nvPicPr>
          <p:cNvPr id="22" name="Picture 2" descr="Image result for paper texture">
            <a:extLst>
              <a:ext uri="{FF2B5EF4-FFF2-40B4-BE49-F238E27FC236}">
                <a16:creationId xmlns:a16="http://schemas.microsoft.com/office/drawing/2014/main" id="{4BBF12C1-6008-464E-A434-4F253BBD1B6E}"/>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9" name="Picture Placeholder 18">
            <a:extLst>
              <a:ext uri="{FF2B5EF4-FFF2-40B4-BE49-F238E27FC236}">
                <a16:creationId xmlns:a16="http://schemas.microsoft.com/office/drawing/2014/main" id="{1004D5EE-A5F6-47AB-8127-45F8768A2598}"/>
              </a:ext>
            </a:extLst>
          </p:cNvPr>
          <p:cNvSpPr>
            <a:spLocks noGrp="1"/>
          </p:cNvSpPr>
          <p:nvPr>
            <p:ph type="pic" sz="quarter" idx="10" hasCustomPrompt="1"/>
          </p:nvPr>
        </p:nvSpPr>
        <p:spPr>
          <a:xfrm>
            <a:off x="0" y="0"/>
            <a:ext cx="12192000" cy="6858000"/>
          </a:xfrm>
          <a:prstGeom prst="rect">
            <a:avLst/>
          </a:prstGeom>
          <a:solidFill>
            <a:schemeClr val="accent4"/>
          </a:solidFill>
          <a:effectLst/>
        </p:spPr>
        <p:txBody>
          <a:bodyPr wrap="square" anchor="ctr">
            <a:noAutofit/>
          </a:bodyPr>
          <a:lstStyle>
            <a:lvl1pPr marL="0" indent="0" algn="ctr">
              <a:buNone/>
              <a:defRPr/>
            </a:lvl1pPr>
          </a:lstStyle>
          <a:p>
            <a:r>
              <a:rPr lang="en-US" dirty="0"/>
              <a:t>Insert image</a:t>
            </a:r>
          </a:p>
        </p:txBody>
      </p:sp>
      <p:sp>
        <p:nvSpPr>
          <p:cNvPr id="2" name="Title 1">
            <a:extLst>
              <a:ext uri="{FF2B5EF4-FFF2-40B4-BE49-F238E27FC236}">
                <a16:creationId xmlns:a16="http://schemas.microsoft.com/office/drawing/2014/main" id="{E61E5EAA-53FA-4411-85DC-CB828CAA94A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4317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2" descr="Image result for paper texture">
            <a:extLst>
              <a:ext uri="{FF2B5EF4-FFF2-40B4-BE49-F238E27FC236}">
                <a16:creationId xmlns:a16="http://schemas.microsoft.com/office/drawing/2014/main" id="{74EC85EA-ED5E-9C42-A1BA-B0CD7013D29A}"/>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37937D1-3DD7-4885-973A-A336DF2AAA27}"/>
              </a:ext>
            </a:extLst>
          </p:cNvPr>
          <p:cNvSpPr>
            <a:spLocks noGrp="1"/>
          </p:cNvSpPr>
          <p:nvPr>
            <p:ph type="dt" sz="half" idx="10"/>
          </p:nvPr>
        </p:nvSpPr>
        <p:spPr>
          <a:xfrm>
            <a:off x="838200" y="6356350"/>
            <a:ext cx="2743200" cy="365125"/>
          </a:xfrm>
          <a:prstGeom prst="rect">
            <a:avLst/>
          </a:prstGeom>
        </p:spPr>
        <p:txBody>
          <a:bodyPr/>
          <a:lstStyle/>
          <a:p>
            <a:fld id="{E3AA43A8-9C57-42ED-AFE4-B30FF91A6411}" type="datetime1">
              <a:rPr lang="en-US" smtClean="0"/>
              <a:t>6/20/2023</a:t>
            </a:fld>
            <a:endParaRPr lang="en-US" dirty="0"/>
          </a:p>
        </p:txBody>
      </p:sp>
      <p:sp>
        <p:nvSpPr>
          <p:cNvPr id="5" name="Footer Placeholder 4">
            <a:extLst>
              <a:ext uri="{FF2B5EF4-FFF2-40B4-BE49-F238E27FC236}">
                <a16:creationId xmlns:a16="http://schemas.microsoft.com/office/drawing/2014/main" id="{D1ED6DB3-2D29-43E3-B310-A3B2D8D4F06E}"/>
              </a:ext>
            </a:extLst>
          </p:cNvPr>
          <p:cNvSpPr>
            <a:spLocks noGrp="1"/>
          </p:cNvSpPr>
          <p:nvPr>
            <p:ph type="ftr" sz="quarter" idx="11"/>
          </p:nvPr>
        </p:nvSpPr>
        <p:spPr/>
        <p:txBody>
          <a:bodyPr/>
          <a:lstStyle/>
          <a:p>
            <a:endParaRPr lang="en-US" dirty="0"/>
          </a:p>
        </p:txBody>
      </p:sp>
      <p:sp>
        <p:nvSpPr>
          <p:cNvPr id="8" name="Title 1">
            <a:extLst>
              <a:ext uri="{FF2B5EF4-FFF2-40B4-BE49-F238E27FC236}">
                <a16:creationId xmlns:a16="http://schemas.microsoft.com/office/drawing/2014/main" id="{A817157C-130F-4CC4-BDCC-2D48500E5D31}"/>
              </a:ext>
            </a:extLst>
          </p:cNvPr>
          <p:cNvSpPr>
            <a:spLocks noGrp="1"/>
          </p:cNvSpPr>
          <p:nvPr>
            <p:ph type="title" hasCustomPrompt="1"/>
          </p:nvPr>
        </p:nvSpPr>
        <p:spPr>
          <a:xfrm>
            <a:off x="6717322" y="1863970"/>
            <a:ext cx="4630127" cy="1872028"/>
          </a:xfrm>
          <a:prstGeom prst="rect">
            <a:avLst/>
          </a:prstGeom>
        </p:spPr>
        <p:txBody>
          <a:bodyPr anchor="b"/>
          <a:lstStyle>
            <a:lvl1pPr>
              <a:defRPr sz="6000"/>
            </a:lvl1pPr>
          </a:lstStyle>
          <a:p>
            <a:r>
              <a:rPr lang="en-US" dirty="0"/>
              <a:t>Presentation Title</a:t>
            </a:r>
          </a:p>
        </p:txBody>
      </p:sp>
      <p:sp>
        <p:nvSpPr>
          <p:cNvPr id="9" name="Text Placeholder 2">
            <a:extLst>
              <a:ext uri="{FF2B5EF4-FFF2-40B4-BE49-F238E27FC236}">
                <a16:creationId xmlns:a16="http://schemas.microsoft.com/office/drawing/2014/main" id="{15B37631-AD0A-43DA-996D-6DE19B6F59FE}"/>
              </a:ext>
            </a:extLst>
          </p:cNvPr>
          <p:cNvSpPr>
            <a:spLocks noGrp="1"/>
          </p:cNvSpPr>
          <p:nvPr>
            <p:ph type="body" idx="1"/>
          </p:nvPr>
        </p:nvSpPr>
        <p:spPr>
          <a:xfrm>
            <a:off x="6717322" y="3762986"/>
            <a:ext cx="4630127"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1" name="Straight Connector 10">
            <a:extLst>
              <a:ext uri="{FF2B5EF4-FFF2-40B4-BE49-F238E27FC236}">
                <a16:creationId xmlns:a16="http://schemas.microsoft.com/office/drawing/2014/main" id="{A888B3E0-8DCD-456C-9A81-A06047A540F1}"/>
              </a:ext>
            </a:extLst>
          </p:cNvPr>
          <p:cNvCxnSpPr>
            <a:cxnSpLocks/>
          </p:cNvCxnSpPr>
          <p:nvPr userDrawn="1"/>
        </p:nvCxnSpPr>
        <p:spPr>
          <a:xfrm>
            <a:off x="664448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A94E2456-38A0-43EF-B4E0-A7C53928DAA7}"/>
              </a:ext>
            </a:extLst>
          </p:cNvPr>
          <p:cNvPicPr>
            <a:picLocks noChangeAspect="1"/>
          </p:cNvPicPr>
          <p:nvPr userDrawn="1"/>
        </p:nvPicPr>
        <p:blipFill>
          <a:blip r:embed="rId4"/>
          <a:stretch>
            <a:fillRect/>
          </a:stretch>
        </p:blipFill>
        <p:spPr>
          <a:xfrm>
            <a:off x="0" y="0"/>
            <a:ext cx="5913121" cy="6858000"/>
          </a:xfrm>
          <a:prstGeom prst="rect">
            <a:avLst/>
          </a:prstGeom>
        </p:spPr>
      </p:pic>
    </p:spTree>
    <p:extLst>
      <p:ext uri="{BB962C8B-B14F-4D97-AF65-F5344CB8AC3E}">
        <p14:creationId xmlns:p14="http://schemas.microsoft.com/office/powerpoint/2010/main" val="11167129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533EE5-D433-42CF-904C-DA43DCD634FE}"/>
              </a:ext>
            </a:extLst>
          </p:cNvPr>
          <p:cNvPicPr>
            <a:picLocks noChangeAspect="1"/>
          </p:cNvPicPr>
          <p:nvPr userDrawn="1"/>
        </p:nvPicPr>
        <p:blipFill>
          <a:blip r:embed="rId2"/>
          <a:stretch>
            <a:fillRect/>
          </a:stretch>
        </p:blipFill>
        <p:spPr>
          <a:xfrm>
            <a:off x="0" y="682752"/>
            <a:ext cx="12192000" cy="5492496"/>
          </a:xfrm>
          <a:prstGeom prst="rect">
            <a:avLst/>
          </a:prstGeom>
        </p:spPr>
      </p:pic>
      <p:sp>
        <p:nvSpPr>
          <p:cNvPr id="2" name="Title 1">
            <a:extLst>
              <a:ext uri="{FF2B5EF4-FFF2-40B4-BE49-F238E27FC236}">
                <a16:creationId xmlns:a16="http://schemas.microsoft.com/office/drawing/2014/main" id="{5D407EF3-FF81-4A6B-BAD7-C162A3B126B0}"/>
              </a:ext>
            </a:extLst>
          </p:cNvPr>
          <p:cNvSpPr>
            <a:spLocks noGrp="1"/>
          </p:cNvSpPr>
          <p:nvPr>
            <p:ph type="title" hasCustomPrompt="1"/>
          </p:nvPr>
        </p:nvSpPr>
        <p:spPr>
          <a:xfrm>
            <a:off x="6717322" y="2647012"/>
            <a:ext cx="4950937" cy="1872028"/>
          </a:xfrm>
          <a:prstGeom prst="rect">
            <a:avLst/>
          </a:prstGeom>
        </p:spPr>
        <p:txBody>
          <a:bodyPr anchor="b"/>
          <a:lstStyle>
            <a:lvl1pPr>
              <a:defRPr sz="6000">
                <a:solidFill>
                  <a:schemeClr val="bg1"/>
                </a:solidFill>
              </a:defRPr>
            </a:lvl1pPr>
          </a:lstStyle>
          <a:p>
            <a:r>
              <a:rPr lang="en-US" dirty="0"/>
              <a:t>PRESENTATION TITLE</a:t>
            </a:r>
          </a:p>
        </p:txBody>
      </p:sp>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4546028"/>
            <a:ext cx="4950937"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44481" y="4519040"/>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199F2F76-158B-4940-BFEC-11EF1BD90E4A}"/>
              </a:ext>
            </a:extLst>
          </p:cNvPr>
          <p:cNvSpPr>
            <a:spLocks noGrp="1"/>
          </p:cNvSpPr>
          <p:nvPr>
            <p:ph type="sldNum" sz="quarter" idx="15"/>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054588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Image result for paper texture">
            <a:extLst>
              <a:ext uri="{FF2B5EF4-FFF2-40B4-BE49-F238E27FC236}">
                <a16:creationId xmlns:a16="http://schemas.microsoft.com/office/drawing/2014/main" id="{DB8548B1-0D03-4CF5-B096-7F591BEBFEB0}"/>
              </a:ext>
            </a:extLst>
          </p:cNvPr>
          <p:cNvPicPr>
            <a:picLocks noChangeAspect="1" noChangeArrowheads="1"/>
          </p:cNvPicPr>
          <p:nvPr userDrawn="1"/>
        </p:nvPicPr>
        <p:blipFill rotWithShape="1">
          <a:blip r:embed="rId16" cstate="screen">
            <a:extLst>
              <a:ext uri="{BEBA8EAE-BF5A-486C-A8C5-ECC9F3942E4B}">
                <a14:imgProps xmlns:a14="http://schemas.microsoft.com/office/drawing/2010/main">
                  <a14:imgLayer r:embed="rId17">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a:extLst>
              <a:ext uri="{FF2B5EF4-FFF2-40B4-BE49-F238E27FC236}">
                <a16:creationId xmlns:a16="http://schemas.microsoft.com/office/drawing/2014/main" id="{73B098D0-93BD-4B51-8E9E-5D4D6D950F2C}"/>
              </a:ext>
            </a:extLst>
          </p:cNvPr>
          <p:cNvSpPr>
            <a:spLocks noGrp="1"/>
          </p:cNvSpPr>
          <p:nvPr>
            <p:ph type="title"/>
          </p:nvPr>
        </p:nvSpPr>
        <p:spPr>
          <a:xfrm>
            <a:off x="838200" y="429768"/>
            <a:ext cx="10515600" cy="637198"/>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7B4C3-38C8-499D-91DE-107F743B91F6}"/>
              </a:ext>
            </a:extLst>
          </p:cNvPr>
          <p:cNvSpPr>
            <a:spLocks noGrp="1"/>
          </p:cNvSpPr>
          <p:nvPr>
            <p:ph type="body" idx="1"/>
          </p:nvPr>
        </p:nvSpPr>
        <p:spPr>
          <a:xfrm>
            <a:off x="838200" y="1301262"/>
            <a:ext cx="10515600" cy="48757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ECC217D-737C-4959-B035-84EAC74D5CA3}"/>
              </a:ext>
            </a:extLst>
          </p:cNvPr>
          <p:cNvSpPr>
            <a:spLocks noGrp="1"/>
          </p:cNvSpPr>
          <p:nvPr>
            <p:ph type="ftr" sz="quarter" idx="3"/>
          </p:nvPr>
        </p:nvSpPr>
        <p:spPr>
          <a:xfrm>
            <a:off x="838200" y="6356350"/>
            <a:ext cx="411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13" name="Slide Number Placeholder 5">
            <a:extLst>
              <a:ext uri="{FF2B5EF4-FFF2-40B4-BE49-F238E27FC236}">
                <a16:creationId xmlns:a16="http://schemas.microsoft.com/office/drawing/2014/main" id="{A1AB594D-E50C-4B04-A2BD-2626B3B76697}"/>
              </a:ext>
            </a:extLst>
          </p:cNvPr>
          <p:cNvSpPr>
            <a:spLocks noGrp="1"/>
          </p:cNvSpPr>
          <p:nvPr>
            <p:ph type="sldNum" sz="quarter" idx="4"/>
          </p:nvPr>
        </p:nvSpPr>
        <p:spPr>
          <a:xfrm>
            <a:off x="11353800" y="6356350"/>
            <a:ext cx="515080" cy="365125"/>
          </a:xfrm>
          <a:prstGeom prst="rect">
            <a:avLst/>
          </a:prstGeom>
        </p:spPr>
        <p:txBody>
          <a:bodyPr/>
          <a:lstStyle>
            <a:lvl1pPr algn="r">
              <a:defRPr>
                <a:solidFill>
                  <a:schemeClr val="tx1"/>
                </a:solidFill>
              </a:defRPr>
            </a:lvl1p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7771346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7" r:id="rId4"/>
    <p:sldLayoutId id="2147483664" r:id="rId5"/>
    <p:sldLayoutId id="2147483666" r:id="rId6"/>
    <p:sldLayoutId id="2147483670" r:id="rId7"/>
    <p:sldLayoutId id="2147483672" r:id="rId8"/>
    <p:sldLayoutId id="2147483673" r:id="rId9"/>
    <p:sldLayoutId id="2147483653" r:id="rId10"/>
    <p:sldLayoutId id="2147483671" r:id="rId11"/>
    <p:sldLayoutId id="2147483668" r:id="rId12"/>
    <p:sldLayoutId id="2147483654" r:id="rId13"/>
    <p:sldLayoutId id="2147483655" r:id="rId14"/>
  </p:sldLayoutIdLst>
  <p:hf hdr="0" ftr="0" dt="0"/>
  <p:txStyles>
    <p:titleStyle>
      <a:lvl1pPr algn="l" defTabSz="914400" rtl="0" eaLnBrk="1" latinLnBrk="0" hangingPunct="1">
        <a:lnSpc>
          <a:spcPct val="90000"/>
        </a:lnSpc>
        <a:spcBef>
          <a:spcPct val="0"/>
        </a:spcBef>
        <a:buNone/>
        <a:defRPr sz="3600" b="1" kern="1200" cap="all" baseline="0">
          <a:solidFill>
            <a:schemeClr val="tx1"/>
          </a:solidFill>
          <a:latin typeface="+mn-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29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7/06/relationships/model3d" Target="../media/model3d1.glb"/><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7/06/relationships/model3d" Target="../media/model3d1.glb"/><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microsoft.com/office/2017/06/relationships/model3d" Target="../media/model3d1.glb"/><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7/06/relationships/model3d" Target="../media/model3d1.glb"/><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7/06/relationships/model3d" Target="../media/model3d1.glb"/><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7/06/relationships/model3d" Target="../media/model3d1.glb"/><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4D005BA-016D-BF9F-8593-0CC6928DFBD9}"/>
              </a:ext>
            </a:extLst>
          </p:cNvPr>
          <p:cNvSpPr txBox="1"/>
          <p:nvPr/>
        </p:nvSpPr>
        <p:spPr>
          <a:xfrm>
            <a:off x="-8879840" y="2536448"/>
            <a:ext cx="13335000" cy="1785104"/>
          </a:xfrm>
          <a:prstGeom prst="rect">
            <a:avLst/>
          </a:prstGeom>
          <a:noFill/>
        </p:spPr>
        <p:txBody>
          <a:bodyPr wrap="square" rtlCol="0">
            <a:spAutoFit/>
          </a:bodyPr>
          <a:lstStyle/>
          <a:p>
            <a:r>
              <a:rPr lang="en-IN" sz="11000" b="1" dirty="0">
                <a:solidFill>
                  <a:schemeClr val="accent2">
                    <a:lumMod val="20000"/>
                    <a:lumOff val="80000"/>
                  </a:schemeClr>
                </a:solidFill>
                <a:latin typeface="Copperplate Gothic Light" panose="020E0507020206020404" pitchFamily="34" charset="0"/>
              </a:rPr>
              <a:t>WELCOME</a:t>
            </a:r>
          </a:p>
        </p:txBody>
      </p:sp>
      <p:sp>
        <p:nvSpPr>
          <p:cNvPr id="4" name="Slide Number Placeholder 3">
            <a:extLst>
              <a:ext uri="{FF2B5EF4-FFF2-40B4-BE49-F238E27FC236}">
                <a16:creationId xmlns:a16="http://schemas.microsoft.com/office/drawing/2014/main" id="{17E120DE-EEB9-4B06-20E7-759A3305B699}"/>
              </a:ext>
            </a:extLst>
          </p:cNvPr>
          <p:cNvSpPr>
            <a:spLocks noGrp="1"/>
          </p:cNvSpPr>
          <p:nvPr>
            <p:ph type="sldNum" sz="quarter" idx="15"/>
          </p:nvPr>
        </p:nvSpPr>
        <p:spPr/>
        <p:txBody>
          <a:bodyPr/>
          <a:lstStyle/>
          <a:p>
            <a:fld id="{45C00377-489B-40EC-B059-26BDDD2E89B9}" type="slidenum">
              <a:rPr lang="en-US" smtClean="0"/>
              <a:pPr/>
              <a:t>1</a:t>
            </a:fld>
            <a:endParaRPr lang="en-US" dirty="0"/>
          </a:p>
        </p:txBody>
      </p:sp>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30D3C110-61C6-7167-F187-DEEC7EB61D15}"/>
                  </a:ext>
                </a:extLst>
              </p:cNvPr>
              <p:cNvGraphicFramePr>
                <a:graphicFrameLocks noChangeAspect="1"/>
              </p:cNvGraphicFramePr>
              <p:nvPr>
                <p:extLst>
                  <p:ext uri="{D42A27DB-BD31-4B8C-83A1-F6EECF244321}">
                    <p14:modId xmlns:p14="http://schemas.microsoft.com/office/powerpoint/2010/main" val="1844689196"/>
                  </p:ext>
                </p:extLst>
              </p:nvPr>
            </p:nvGraphicFramePr>
            <p:xfrm>
              <a:off x="-4497935" y="135905"/>
              <a:ext cx="3890023" cy="2530933"/>
            </p:xfrm>
            <a:graphic>
              <a:graphicData uri="http://schemas.microsoft.com/office/drawing/2017/model3d">
                <am3d:model3d r:embed="rId2">
                  <am3d:spPr>
                    <a:xfrm>
                      <a:off x="0" y="0"/>
                      <a:ext cx="3890023" cy="2530933"/>
                    </a:xfrm>
                    <a:prstGeom prst="rect">
                      <a:avLst/>
                    </a:prstGeom>
                  </am3d:spPr>
                  <am3d:camera>
                    <am3d:pos x="0" y="0" z="68224509"/>
                    <am3d:up dx="0" dy="36000000" dz="0"/>
                    <am3d:lookAt x="0" y="0" z="0"/>
                    <am3d:perspective fov="2700000"/>
                  </am3d:camera>
                  <am3d:trans>
                    <am3d:meterPerModelUnit n="186651" d="1000000"/>
                    <am3d:preTrans dx="117870" dy="-9118949" dz="153549"/>
                    <am3d:scale>
                      <am3d:sx n="1000000" d="1000000"/>
                      <am3d:sy n="1000000" d="1000000"/>
                      <am3d:sz n="1000000" d="1000000"/>
                    </am3d:scale>
                    <am3d:rot ax="572587" ay="1829444" az="292541"/>
                    <am3d:postTrans dx="0" dy="0" dz="0"/>
                  </am3d:trans>
                  <am3d:raster rName="Office3DRenderer" rVer="16.0.8326">
                    <am3d:blip r:embed="rId3"/>
                  </am3d:raster>
                  <am3d:objViewport viewportSz="515701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30D3C110-61C6-7167-F187-DEEC7EB61D15}"/>
                  </a:ext>
                </a:extLst>
              </p:cNvPr>
              <p:cNvPicPr>
                <a:picLocks noGrp="1" noRot="1" noChangeAspect="1" noMove="1" noResize="1" noEditPoints="1" noAdjustHandles="1" noChangeArrowheads="1" noChangeShapeType="1" noCrop="1"/>
              </p:cNvPicPr>
              <p:nvPr/>
            </p:nvPicPr>
            <p:blipFill>
              <a:blip r:embed="rId3"/>
              <a:stretch>
                <a:fillRect/>
              </a:stretch>
            </p:blipFill>
            <p:spPr>
              <a:xfrm>
                <a:off x="-4497935" y="135905"/>
                <a:ext cx="3890023" cy="2530933"/>
              </a:xfrm>
              <a:prstGeom prst="rect">
                <a:avLst/>
              </a:prstGeom>
            </p:spPr>
          </p:pic>
        </mc:Fallback>
      </mc:AlternateContent>
    </p:spTree>
    <p:extLst>
      <p:ext uri="{BB962C8B-B14F-4D97-AF65-F5344CB8AC3E}">
        <p14:creationId xmlns:p14="http://schemas.microsoft.com/office/powerpoint/2010/main" val="502976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77314D16-6003-4E15-B1A0-0D7FB19576DE}"/>
              </a:ext>
            </a:extLst>
          </p:cNvPr>
          <p:cNvSpPr>
            <a:spLocks noGrp="1"/>
          </p:cNvSpPr>
          <p:nvPr>
            <p:ph type="title"/>
          </p:nvPr>
        </p:nvSpPr>
        <p:spPr/>
        <p:txBody>
          <a:bodyPr/>
          <a:lstStyle/>
          <a:p>
            <a:r>
              <a:rPr lang="en-US" dirty="0"/>
              <a:t>Title</a:t>
            </a:r>
          </a:p>
        </p:txBody>
      </p:sp>
      <p:sp>
        <p:nvSpPr>
          <p:cNvPr id="5" name="TextBox 4">
            <a:extLst>
              <a:ext uri="{FF2B5EF4-FFF2-40B4-BE49-F238E27FC236}">
                <a16:creationId xmlns:a16="http://schemas.microsoft.com/office/drawing/2014/main" id="{B206E3FD-0B22-8D7D-C99E-D6D6C500A978}"/>
              </a:ext>
            </a:extLst>
          </p:cNvPr>
          <p:cNvSpPr txBox="1"/>
          <p:nvPr/>
        </p:nvSpPr>
        <p:spPr>
          <a:xfrm>
            <a:off x="302148" y="246490"/>
            <a:ext cx="4373217" cy="523220"/>
          </a:xfrm>
          <a:prstGeom prst="rect">
            <a:avLst/>
          </a:prstGeom>
          <a:noFill/>
        </p:spPr>
        <p:txBody>
          <a:bodyPr wrap="square" rtlCol="0">
            <a:spAutoFit/>
          </a:bodyPr>
          <a:lstStyle/>
          <a:p>
            <a:r>
              <a:rPr lang="en-IN" sz="2800" dirty="0"/>
              <a:t>PRACTICAL APPLICATIONS:</a:t>
            </a:r>
          </a:p>
        </p:txBody>
      </p:sp>
      <p:sp>
        <p:nvSpPr>
          <p:cNvPr id="8" name="TextBox 7">
            <a:extLst>
              <a:ext uri="{FF2B5EF4-FFF2-40B4-BE49-F238E27FC236}">
                <a16:creationId xmlns:a16="http://schemas.microsoft.com/office/drawing/2014/main" id="{418EE934-DADA-B0A1-CB7C-D308967163BA}"/>
              </a:ext>
            </a:extLst>
          </p:cNvPr>
          <p:cNvSpPr txBox="1"/>
          <p:nvPr/>
        </p:nvSpPr>
        <p:spPr>
          <a:xfrm>
            <a:off x="723569" y="769710"/>
            <a:ext cx="9859617" cy="923330"/>
          </a:xfrm>
          <a:prstGeom prst="rect">
            <a:avLst/>
          </a:prstGeom>
          <a:noFill/>
        </p:spPr>
        <p:txBody>
          <a:bodyPr wrap="square">
            <a:spAutoFit/>
          </a:bodyPr>
          <a:lstStyle/>
          <a:p>
            <a:r>
              <a:rPr lang="en-IN" dirty="0"/>
              <a:t>This drone simulator can be used for testing and optimizing drone flight paths in a three-dimensional environment with </a:t>
            </a:r>
            <a:r>
              <a:rPr lang="en-IN" dirty="0" err="1"/>
              <a:t>obstacles.It</a:t>
            </a:r>
            <a:r>
              <a:rPr lang="en-IN" dirty="0"/>
              <a:t> can be applied to scenarios where drones are used for surveillance, package delivery, or search and rescue operations, helping to plan and </a:t>
            </a:r>
            <a:r>
              <a:rPr lang="en-IN" dirty="0" err="1"/>
              <a:t>analyze</a:t>
            </a:r>
            <a:r>
              <a:rPr lang="en-IN" dirty="0"/>
              <a:t> efficient routes.</a:t>
            </a:r>
          </a:p>
        </p:txBody>
      </p:sp>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0DACE23B-D1C1-AB41-FDEE-2E1ED517E593}"/>
                  </a:ext>
                </a:extLst>
              </p:cNvPr>
              <p:cNvGraphicFramePr>
                <a:graphicFrameLocks noChangeAspect="1"/>
              </p:cNvGraphicFramePr>
              <p:nvPr>
                <p:extLst>
                  <p:ext uri="{D42A27DB-BD31-4B8C-83A1-F6EECF244321}">
                    <p14:modId xmlns:p14="http://schemas.microsoft.com/office/powerpoint/2010/main" val="3765598710"/>
                  </p:ext>
                </p:extLst>
              </p:nvPr>
            </p:nvGraphicFramePr>
            <p:xfrm>
              <a:off x="3348481" y="1948069"/>
              <a:ext cx="5495038" cy="3181775"/>
            </p:xfrm>
            <a:graphic>
              <a:graphicData uri="http://schemas.microsoft.com/office/drawing/2017/model3d">
                <am3d:model3d r:embed="rId3">
                  <am3d:spPr>
                    <a:xfrm>
                      <a:off x="0" y="0"/>
                      <a:ext cx="5495038" cy="3181775"/>
                    </a:xfrm>
                    <a:prstGeom prst="rect">
                      <a:avLst/>
                    </a:prstGeom>
                  </am3d:spPr>
                  <am3d:camera>
                    <am3d:pos x="0" y="0" z="68224509"/>
                    <am3d:up dx="0" dy="36000000" dz="0"/>
                    <am3d:lookAt x="0" y="0" z="0"/>
                    <am3d:perspective fov="2700000"/>
                  </am3d:camera>
                  <am3d:trans>
                    <am3d:meterPerModelUnit n="186651" d="1000000"/>
                    <am3d:preTrans dx="117870" dy="-9118949" dz="153549"/>
                    <am3d:scale>
                      <am3d:sx n="1000000" d="1000000"/>
                      <am3d:sy n="1000000" d="1000000"/>
                      <am3d:sz n="1000000" d="1000000"/>
                    </am3d:scale>
                    <am3d:rot ax="764486" ay="42136" az="9526"/>
                    <am3d:postTrans dx="0" dy="0" dz="0"/>
                  </am3d:trans>
                  <am3d:raster rName="Office3DRenderer" rVer="16.0.8326">
                    <am3d:blip r:embed="rId4"/>
                  </am3d:raster>
                  <am3d:objViewport viewportSz="722212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0DACE23B-D1C1-AB41-FDEE-2E1ED517E593}"/>
                  </a:ext>
                </a:extLst>
              </p:cNvPr>
              <p:cNvPicPr>
                <a:picLocks noGrp="1" noRot="1" noChangeAspect="1" noMove="1" noResize="1" noEditPoints="1" noAdjustHandles="1" noChangeArrowheads="1" noChangeShapeType="1" noCrop="1"/>
              </p:cNvPicPr>
              <p:nvPr/>
            </p:nvPicPr>
            <p:blipFill>
              <a:blip r:embed="rId4"/>
              <a:stretch>
                <a:fillRect/>
              </a:stretch>
            </p:blipFill>
            <p:spPr>
              <a:xfrm>
                <a:off x="3348481" y="1948069"/>
                <a:ext cx="5495038" cy="3181775"/>
              </a:xfrm>
              <a:prstGeom prst="rect">
                <a:avLst/>
              </a:prstGeom>
            </p:spPr>
          </p:pic>
        </mc:Fallback>
      </mc:AlternateContent>
      <p:sp>
        <p:nvSpPr>
          <p:cNvPr id="10" name="TextBox 9">
            <a:extLst>
              <a:ext uri="{FF2B5EF4-FFF2-40B4-BE49-F238E27FC236}">
                <a16:creationId xmlns:a16="http://schemas.microsoft.com/office/drawing/2014/main" id="{82E218CE-F41A-04AB-8BE3-D9D9364D1C21}"/>
              </a:ext>
            </a:extLst>
          </p:cNvPr>
          <p:cNvSpPr txBox="1"/>
          <p:nvPr/>
        </p:nvSpPr>
        <p:spPr>
          <a:xfrm>
            <a:off x="-3875975" y="2100437"/>
            <a:ext cx="3808675" cy="584775"/>
          </a:xfrm>
          <a:prstGeom prst="rect">
            <a:avLst/>
          </a:prstGeom>
          <a:noFill/>
        </p:spPr>
        <p:txBody>
          <a:bodyPr wrap="square" rtlCol="0">
            <a:spAutoFit/>
          </a:bodyPr>
          <a:lstStyle/>
          <a:p>
            <a:r>
              <a:rPr lang="en-IN" sz="3200" dirty="0"/>
              <a:t>SEARCH AND RESCUE</a:t>
            </a:r>
          </a:p>
        </p:txBody>
      </p:sp>
      <p:sp>
        <p:nvSpPr>
          <p:cNvPr id="11" name="TextBox 10">
            <a:extLst>
              <a:ext uri="{FF2B5EF4-FFF2-40B4-BE49-F238E27FC236}">
                <a16:creationId xmlns:a16="http://schemas.microsoft.com/office/drawing/2014/main" id="{17D7436A-A0AA-3D81-EC40-133EF37BB99B}"/>
              </a:ext>
            </a:extLst>
          </p:cNvPr>
          <p:cNvSpPr txBox="1"/>
          <p:nvPr/>
        </p:nvSpPr>
        <p:spPr>
          <a:xfrm>
            <a:off x="-3120991" y="4545069"/>
            <a:ext cx="2485745" cy="584775"/>
          </a:xfrm>
          <a:prstGeom prst="rect">
            <a:avLst/>
          </a:prstGeom>
          <a:noFill/>
        </p:spPr>
        <p:txBody>
          <a:bodyPr wrap="none" rtlCol="0">
            <a:spAutoFit/>
          </a:bodyPr>
          <a:lstStyle/>
          <a:p>
            <a:r>
              <a:rPr lang="en-IN" sz="3200" dirty="0"/>
              <a:t>SURVEILANCE</a:t>
            </a:r>
          </a:p>
        </p:txBody>
      </p:sp>
      <p:sp>
        <p:nvSpPr>
          <p:cNvPr id="12" name="TextBox 11">
            <a:extLst>
              <a:ext uri="{FF2B5EF4-FFF2-40B4-BE49-F238E27FC236}">
                <a16:creationId xmlns:a16="http://schemas.microsoft.com/office/drawing/2014/main" id="{609E3132-BE7F-063D-CFBA-FC124CF8FC43}"/>
              </a:ext>
            </a:extLst>
          </p:cNvPr>
          <p:cNvSpPr txBox="1"/>
          <p:nvPr/>
        </p:nvSpPr>
        <p:spPr>
          <a:xfrm>
            <a:off x="13229022" y="4696361"/>
            <a:ext cx="2961373" cy="584775"/>
          </a:xfrm>
          <a:prstGeom prst="rect">
            <a:avLst/>
          </a:prstGeom>
          <a:noFill/>
        </p:spPr>
        <p:txBody>
          <a:bodyPr wrap="square" rtlCol="0">
            <a:spAutoFit/>
          </a:bodyPr>
          <a:lstStyle/>
          <a:p>
            <a:r>
              <a:rPr lang="en-IN" sz="3200" dirty="0"/>
              <a:t>AERIAL VIEWS</a:t>
            </a:r>
          </a:p>
        </p:txBody>
      </p:sp>
      <p:sp>
        <p:nvSpPr>
          <p:cNvPr id="13" name="TextBox 12">
            <a:extLst>
              <a:ext uri="{FF2B5EF4-FFF2-40B4-BE49-F238E27FC236}">
                <a16:creationId xmlns:a16="http://schemas.microsoft.com/office/drawing/2014/main" id="{1A31FF4C-47AB-327B-8700-CE3237679978}"/>
              </a:ext>
            </a:extLst>
          </p:cNvPr>
          <p:cNvSpPr txBox="1"/>
          <p:nvPr/>
        </p:nvSpPr>
        <p:spPr>
          <a:xfrm>
            <a:off x="12259300" y="1948069"/>
            <a:ext cx="6074797" cy="584775"/>
          </a:xfrm>
          <a:prstGeom prst="rect">
            <a:avLst/>
          </a:prstGeom>
          <a:noFill/>
        </p:spPr>
        <p:txBody>
          <a:bodyPr wrap="square" rtlCol="0">
            <a:spAutoFit/>
          </a:bodyPr>
          <a:lstStyle/>
          <a:p>
            <a:r>
              <a:rPr lang="en-IN" sz="3200" dirty="0"/>
              <a:t>ANALYZE EFFICIENT ROUTES</a:t>
            </a:r>
          </a:p>
        </p:txBody>
      </p:sp>
    </p:spTree>
    <p:extLst>
      <p:ext uri="{BB962C8B-B14F-4D97-AF65-F5344CB8AC3E}">
        <p14:creationId xmlns:p14="http://schemas.microsoft.com/office/powerpoint/2010/main" val="963752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77314D16-6003-4E15-B1A0-0D7FB19576DE}"/>
              </a:ext>
            </a:extLst>
          </p:cNvPr>
          <p:cNvSpPr>
            <a:spLocks noGrp="1"/>
          </p:cNvSpPr>
          <p:nvPr>
            <p:ph type="title"/>
          </p:nvPr>
        </p:nvSpPr>
        <p:spPr/>
        <p:txBody>
          <a:bodyPr/>
          <a:lstStyle/>
          <a:p>
            <a:r>
              <a:rPr lang="en-US" dirty="0"/>
              <a:t>Title</a:t>
            </a:r>
          </a:p>
        </p:txBody>
      </p:sp>
      <p:sp>
        <p:nvSpPr>
          <p:cNvPr id="5" name="TextBox 4">
            <a:extLst>
              <a:ext uri="{FF2B5EF4-FFF2-40B4-BE49-F238E27FC236}">
                <a16:creationId xmlns:a16="http://schemas.microsoft.com/office/drawing/2014/main" id="{B206E3FD-0B22-8D7D-C99E-D6D6C500A978}"/>
              </a:ext>
            </a:extLst>
          </p:cNvPr>
          <p:cNvSpPr txBox="1"/>
          <p:nvPr/>
        </p:nvSpPr>
        <p:spPr>
          <a:xfrm>
            <a:off x="302148" y="246490"/>
            <a:ext cx="4373217" cy="523220"/>
          </a:xfrm>
          <a:prstGeom prst="rect">
            <a:avLst/>
          </a:prstGeom>
          <a:noFill/>
        </p:spPr>
        <p:txBody>
          <a:bodyPr wrap="square" rtlCol="0">
            <a:spAutoFit/>
          </a:bodyPr>
          <a:lstStyle/>
          <a:p>
            <a:r>
              <a:rPr lang="en-IN" sz="2800" dirty="0"/>
              <a:t>PRACTICAL APPLICATIONS:</a:t>
            </a:r>
          </a:p>
        </p:txBody>
      </p:sp>
      <p:sp>
        <p:nvSpPr>
          <p:cNvPr id="8" name="TextBox 7">
            <a:extLst>
              <a:ext uri="{FF2B5EF4-FFF2-40B4-BE49-F238E27FC236}">
                <a16:creationId xmlns:a16="http://schemas.microsoft.com/office/drawing/2014/main" id="{418EE934-DADA-B0A1-CB7C-D308967163BA}"/>
              </a:ext>
            </a:extLst>
          </p:cNvPr>
          <p:cNvSpPr txBox="1"/>
          <p:nvPr/>
        </p:nvSpPr>
        <p:spPr>
          <a:xfrm>
            <a:off x="723569" y="769710"/>
            <a:ext cx="9859617" cy="923330"/>
          </a:xfrm>
          <a:prstGeom prst="rect">
            <a:avLst/>
          </a:prstGeom>
          <a:noFill/>
        </p:spPr>
        <p:txBody>
          <a:bodyPr wrap="square">
            <a:spAutoFit/>
          </a:bodyPr>
          <a:lstStyle/>
          <a:p>
            <a:r>
              <a:rPr lang="en-IN" dirty="0"/>
              <a:t>This drone simulator can be used for testing and optimizing drone flight paths in a three-dimensional environment with </a:t>
            </a:r>
            <a:r>
              <a:rPr lang="en-IN" dirty="0" err="1"/>
              <a:t>obstacles.It</a:t>
            </a:r>
            <a:r>
              <a:rPr lang="en-IN" dirty="0"/>
              <a:t> can be applied to scenarios where drones are used for surveillance, package delivery, or search and rescue operations, helping to plan and </a:t>
            </a:r>
            <a:r>
              <a:rPr lang="en-IN" dirty="0" err="1"/>
              <a:t>analyze</a:t>
            </a:r>
            <a:r>
              <a:rPr lang="en-IN" dirty="0"/>
              <a:t> efficient routes.</a:t>
            </a:r>
          </a:p>
        </p:txBody>
      </p:sp>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0DACE23B-D1C1-AB41-FDEE-2E1ED517E593}"/>
                  </a:ext>
                </a:extLst>
              </p:cNvPr>
              <p:cNvGraphicFramePr>
                <a:graphicFrameLocks noChangeAspect="1"/>
              </p:cNvGraphicFramePr>
              <p:nvPr/>
            </p:nvGraphicFramePr>
            <p:xfrm>
              <a:off x="3348481" y="1948069"/>
              <a:ext cx="5495038" cy="3181775"/>
            </p:xfrm>
            <a:graphic>
              <a:graphicData uri="http://schemas.microsoft.com/office/drawing/2017/model3d">
                <am3d:model3d r:embed="rId3">
                  <am3d:spPr>
                    <a:xfrm>
                      <a:off x="0" y="0"/>
                      <a:ext cx="5495038" cy="3181775"/>
                    </a:xfrm>
                    <a:prstGeom prst="rect">
                      <a:avLst/>
                    </a:prstGeom>
                  </am3d:spPr>
                  <am3d:camera>
                    <am3d:pos x="0" y="0" z="68224509"/>
                    <am3d:up dx="0" dy="36000000" dz="0"/>
                    <am3d:lookAt x="0" y="0" z="0"/>
                    <am3d:perspective fov="2700000"/>
                  </am3d:camera>
                  <am3d:trans>
                    <am3d:meterPerModelUnit n="186651" d="1000000"/>
                    <am3d:preTrans dx="117870" dy="-9118949" dz="153549"/>
                    <am3d:scale>
                      <am3d:sx n="1000000" d="1000000"/>
                      <am3d:sy n="1000000" d="1000000"/>
                      <am3d:sz n="1000000" d="1000000"/>
                    </am3d:scale>
                    <am3d:rot ax="764486" ay="42136" az="9526"/>
                    <am3d:postTrans dx="0" dy="0" dz="0"/>
                  </am3d:trans>
                  <am3d:raster rName="Office3DRenderer" rVer="16.0.8326">
                    <am3d:blip r:embed="rId4"/>
                  </am3d:raster>
                  <am3d:objViewport viewportSz="722212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0DACE23B-D1C1-AB41-FDEE-2E1ED517E593}"/>
                  </a:ext>
                </a:extLst>
              </p:cNvPr>
              <p:cNvPicPr>
                <a:picLocks noGrp="1" noRot="1" noChangeAspect="1" noMove="1" noResize="1" noEditPoints="1" noAdjustHandles="1" noChangeArrowheads="1" noChangeShapeType="1" noCrop="1"/>
              </p:cNvPicPr>
              <p:nvPr/>
            </p:nvPicPr>
            <p:blipFill>
              <a:blip r:embed="rId4"/>
              <a:stretch>
                <a:fillRect/>
              </a:stretch>
            </p:blipFill>
            <p:spPr>
              <a:xfrm>
                <a:off x="3348481" y="1948069"/>
                <a:ext cx="5495038" cy="3181775"/>
              </a:xfrm>
              <a:prstGeom prst="rect">
                <a:avLst/>
              </a:prstGeom>
            </p:spPr>
          </p:pic>
        </mc:Fallback>
      </mc:AlternateContent>
      <p:sp>
        <p:nvSpPr>
          <p:cNvPr id="10" name="TextBox 9">
            <a:extLst>
              <a:ext uri="{FF2B5EF4-FFF2-40B4-BE49-F238E27FC236}">
                <a16:creationId xmlns:a16="http://schemas.microsoft.com/office/drawing/2014/main" id="{82E218CE-F41A-04AB-8BE3-D9D9364D1C21}"/>
              </a:ext>
            </a:extLst>
          </p:cNvPr>
          <p:cNvSpPr txBox="1"/>
          <p:nvPr/>
        </p:nvSpPr>
        <p:spPr>
          <a:xfrm>
            <a:off x="143123" y="2063951"/>
            <a:ext cx="3808675" cy="584775"/>
          </a:xfrm>
          <a:prstGeom prst="rect">
            <a:avLst/>
          </a:prstGeom>
          <a:noFill/>
        </p:spPr>
        <p:txBody>
          <a:bodyPr wrap="square" rtlCol="0">
            <a:spAutoFit/>
          </a:bodyPr>
          <a:lstStyle/>
          <a:p>
            <a:r>
              <a:rPr lang="en-IN" sz="3200" dirty="0"/>
              <a:t>SEARCH AND RESCUE</a:t>
            </a:r>
          </a:p>
        </p:txBody>
      </p:sp>
      <p:sp>
        <p:nvSpPr>
          <p:cNvPr id="11" name="TextBox 10">
            <a:extLst>
              <a:ext uri="{FF2B5EF4-FFF2-40B4-BE49-F238E27FC236}">
                <a16:creationId xmlns:a16="http://schemas.microsoft.com/office/drawing/2014/main" id="{17D7436A-A0AA-3D81-EC40-133EF37BB99B}"/>
              </a:ext>
            </a:extLst>
          </p:cNvPr>
          <p:cNvSpPr txBox="1"/>
          <p:nvPr/>
        </p:nvSpPr>
        <p:spPr>
          <a:xfrm>
            <a:off x="302148" y="4696362"/>
            <a:ext cx="2485745" cy="584775"/>
          </a:xfrm>
          <a:prstGeom prst="rect">
            <a:avLst/>
          </a:prstGeom>
          <a:noFill/>
        </p:spPr>
        <p:txBody>
          <a:bodyPr wrap="none" rtlCol="0">
            <a:spAutoFit/>
          </a:bodyPr>
          <a:lstStyle/>
          <a:p>
            <a:r>
              <a:rPr lang="en-IN" sz="3200" dirty="0"/>
              <a:t>SURVEILANCE</a:t>
            </a:r>
          </a:p>
        </p:txBody>
      </p:sp>
      <p:sp>
        <p:nvSpPr>
          <p:cNvPr id="12" name="TextBox 11">
            <a:extLst>
              <a:ext uri="{FF2B5EF4-FFF2-40B4-BE49-F238E27FC236}">
                <a16:creationId xmlns:a16="http://schemas.microsoft.com/office/drawing/2014/main" id="{609E3132-BE7F-063D-CFBA-FC124CF8FC43}"/>
              </a:ext>
            </a:extLst>
          </p:cNvPr>
          <p:cNvSpPr txBox="1"/>
          <p:nvPr/>
        </p:nvSpPr>
        <p:spPr>
          <a:xfrm>
            <a:off x="9102499" y="4572395"/>
            <a:ext cx="2961373" cy="584775"/>
          </a:xfrm>
          <a:prstGeom prst="rect">
            <a:avLst/>
          </a:prstGeom>
          <a:noFill/>
        </p:spPr>
        <p:txBody>
          <a:bodyPr wrap="square" rtlCol="0">
            <a:spAutoFit/>
          </a:bodyPr>
          <a:lstStyle/>
          <a:p>
            <a:r>
              <a:rPr lang="en-IN" sz="3200" dirty="0"/>
              <a:t>AERIAL VIEWS</a:t>
            </a:r>
          </a:p>
        </p:txBody>
      </p:sp>
      <p:sp>
        <p:nvSpPr>
          <p:cNvPr id="13" name="TextBox 12">
            <a:extLst>
              <a:ext uri="{FF2B5EF4-FFF2-40B4-BE49-F238E27FC236}">
                <a16:creationId xmlns:a16="http://schemas.microsoft.com/office/drawing/2014/main" id="{1A31FF4C-47AB-327B-8700-CE3237679978}"/>
              </a:ext>
            </a:extLst>
          </p:cNvPr>
          <p:cNvSpPr txBox="1"/>
          <p:nvPr/>
        </p:nvSpPr>
        <p:spPr>
          <a:xfrm>
            <a:off x="7315200" y="2063950"/>
            <a:ext cx="6074797" cy="584775"/>
          </a:xfrm>
          <a:prstGeom prst="rect">
            <a:avLst/>
          </a:prstGeom>
          <a:noFill/>
        </p:spPr>
        <p:txBody>
          <a:bodyPr wrap="square" rtlCol="0">
            <a:spAutoFit/>
          </a:bodyPr>
          <a:lstStyle/>
          <a:p>
            <a:r>
              <a:rPr lang="en-IN" sz="3200" dirty="0"/>
              <a:t>ANALYZE EFFICIENT ROUTES</a:t>
            </a:r>
          </a:p>
        </p:txBody>
      </p:sp>
    </p:spTree>
    <p:extLst>
      <p:ext uri="{BB962C8B-B14F-4D97-AF65-F5344CB8AC3E}">
        <p14:creationId xmlns:p14="http://schemas.microsoft.com/office/powerpoint/2010/main" val="3580321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77314D16-6003-4E15-B1A0-0D7FB19576DE}"/>
              </a:ext>
            </a:extLst>
          </p:cNvPr>
          <p:cNvSpPr>
            <a:spLocks noGrp="1"/>
          </p:cNvSpPr>
          <p:nvPr>
            <p:ph type="title"/>
          </p:nvPr>
        </p:nvSpPr>
        <p:spPr/>
        <p:txBody>
          <a:bodyPr/>
          <a:lstStyle/>
          <a:p>
            <a:r>
              <a:rPr lang="en-US" dirty="0"/>
              <a:t>Title</a:t>
            </a:r>
          </a:p>
        </p:txBody>
      </p:sp>
      <p:sp>
        <p:nvSpPr>
          <p:cNvPr id="5" name="TextBox 4">
            <a:extLst>
              <a:ext uri="{FF2B5EF4-FFF2-40B4-BE49-F238E27FC236}">
                <a16:creationId xmlns:a16="http://schemas.microsoft.com/office/drawing/2014/main" id="{B206E3FD-0B22-8D7D-C99E-D6D6C500A978}"/>
              </a:ext>
            </a:extLst>
          </p:cNvPr>
          <p:cNvSpPr txBox="1"/>
          <p:nvPr/>
        </p:nvSpPr>
        <p:spPr>
          <a:xfrm>
            <a:off x="302148" y="246490"/>
            <a:ext cx="4373217" cy="523220"/>
          </a:xfrm>
          <a:prstGeom prst="rect">
            <a:avLst/>
          </a:prstGeom>
          <a:noFill/>
        </p:spPr>
        <p:txBody>
          <a:bodyPr wrap="square" rtlCol="0">
            <a:spAutoFit/>
          </a:bodyPr>
          <a:lstStyle/>
          <a:p>
            <a:r>
              <a:rPr lang="en-IN" sz="2800" dirty="0"/>
              <a:t>PRACTICAL APPLICATIONS:</a:t>
            </a:r>
          </a:p>
        </p:txBody>
      </p:sp>
      <p:sp>
        <p:nvSpPr>
          <p:cNvPr id="8" name="TextBox 7">
            <a:extLst>
              <a:ext uri="{FF2B5EF4-FFF2-40B4-BE49-F238E27FC236}">
                <a16:creationId xmlns:a16="http://schemas.microsoft.com/office/drawing/2014/main" id="{418EE934-DADA-B0A1-CB7C-D308967163BA}"/>
              </a:ext>
            </a:extLst>
          </p:cNvPr>
          <p:cNvSpPr txBox="1"/>
          <p:nvPr/>
        </p:nvSpPr>
        <p:spPr>
          <a:xfrm>
            <a:off x="723569" y="769710"/>
            <a:ext cx="9859617" cy="923330"/>
          </a:xfrm>
          <a:prstGeom prst="rect">
            <a:avLst/>
          </a:prstGeom>
          <a:noFill/>
        </p:spPr>
        <p:txBody>
          <a:bodyPr wrap="square">
            <a:spAutoFit/>
          </a:bodyPr>
          <a:lstStyle/>
          <a:p>
            <a:r>
              <a:rPr lang="en-IN" dirty="0"/>
              <a:t>This drone simulator can be used for testing and optimizing drone flight paths in a three-dimensional environment with </a:t>
            </a:r>
            <a:r>
              <a:rPr lang="en-IN" dirty="0" err="1"/>
              <a:t>obstacles.It</a:t>
            </a:r>
            <a:r>
              <a:rPr lang="en-IN" dirty="0"/>
              <a:t> can be applied to scenarios where drones are used for surveillance, package delivery, or search and rescue operations, helping to plan and </a:t>
            </a:r>
            <a:r>
              <a:rPr lang="en-IN" dirty="0" err="1"/>
              <a:t>analyze</a:t>
            </a:r>
            <a:r>
              <a:rPr lang="en-IN" dirty="0"/>
              <a:t> efficient routes.</a:t>
            </a:r>
          </a:p>
        </p:txBody>
      </p:sp>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0DACE23B-D1C1-AB41-FDEE-2E1ED517E593}"/>
                  </a:ext>
                </a:extLst>
              </p:cNvPr>
              <p:cNvGraphicFramePr>
                <a:graphicFrameLocks noChangeAspect="1"/>
              </p:cNvGraphicFramePr>
              <p:nvPr>
                <p:extLst>
                  <p:ext uri="{D42A27DB-BD31-4B8C-83A1-F6EECF244321}">
                    <p14:modId xmlns:p14="http://schemas.microsoft.com/office/powerpoint/2010/main" val="2789047241"/>
                  </p:ext>
                </p:extLst>
              </p:nvPr>
            </p:nvGraphicFramePr>
            <p:xfrm>
              <a:off x="12048877" y="1514587"/>
              <a:ext cx="5495038" cy="3181775"/>
            </p:xfrm>
            <a:graphic>
              <a:graphicData uri="http://schemas.microsoft.com/office/drawing/2017/model3d">
                <am3d:model3d r:embed="rId3">
                  <am3d:spPr>
                    <a:xfrm>
                      <a:off x="0" y="0"/>
                      <a:ext cx="5495038" cy="3181775"/>
                    </a:xfrm>
                    <a:prstGeom prst="rect">
                      <a:avLst/>
                    </a:prstGeom>
                  </am3d:spPr>
                  <am3d:camera>
                    <am3d:pos x="0" y="0" z="68224509"/>
                    <am3d:up dx="0" dy="36000000" dz="0"/>
                    <am3d:lookAt x="0" y="0" z="0"/>
                    <am3d:perspective fov="2700000"/>
                  </am3d:camera>
                  <am3d:trans>
                    <am3d:meterPerModelUnit n="186651" d="1000000"/>
                    <am3d:preTrans dx="117870" dy="-9118949" dz="153549"/>
                    <am3d:scale>
                      <am3d:sx n="1000000" d="1000000"/>
                      <am3d:sy n="1000000" d="1000000"/>
                      <am3d:sz n="1000000" d="1000000"/>
                    </am3d:scale>
                    <am3d:rot ax="764486" ay="42136" az="9526"/>
                    <am3d:postTrans dx="0" dy="0" dz="0"/>
                  </am3d:trans>
                  <am3d:raster rName="Office3DRenderer" rVer="16.0.8326">
                    <am3d:blip r:embed="rId4"/>
                  </am3d:raster>
                  <am3d:objViewport viewportSz="722212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0DACE23B-D1C1-AB41-FDEE-2E1ED517E593}"/>
                  </a:ext>
                </a:extLst>
              </p:cNvPr>
              <p:cNvPicPr>
                <a:picLocks noGrp="1" noRot="1" noChangeAspect="1" noMove="1" noResize="1" noEditPoints="1" noAdjustHandles="1" noChangeArrowheads="1" noChangeShapeType="1" noCrop="1"/>
              </p:cNvPicPr>
              <p:nvPr/>
            </p:nvPicPr>
            <p:blipFill>
              <a:blip r:embed="rId4"/>
              <a:stretch>
                <a:fillRect/>
              </a:stretch>
            </p:blipFill>
            <p:spPr>
              <a:xfrm>
                <a:off x="12048877" y="1514587"/>
                <a:ext cx="5495038" cy="3181775"/>
              </a:xfrm>
              <a:prstGeom prst="rect">
                <a:avLst/>
              </a:prstGeom>
            </p:spPr>
          </p:pic>
        </mc:Fallback>
      </mc:AlternateContent>
      <p:sp>
        <p:nvSpPr>
          <p:cNvPr id="10" name="TextBox 9">
            <a:extLst>
              <a:ext uri="{FF2B5EF4-FFF2-40B4-BE49-F238E27FC236}">
                <a16:creationId xmlns:a16="http://schemas.microsoft.com/office/drawing/2014/main" id="{82E218CE-F41A-04AB-8BE3-D9D9364D1C21}"/>
              </a:ext>
            </a:extLst>
          </p:cNvPr>
          <p:cNvSpPr txBox="1"/>
          <p:nvPr/>
        </p:nvSpPr>
        <p:spPr>
          <a:xfrm>
            <a:off x="-3808675" y="1986856"/>
            <a:ext cx="3808675" cy="584775"/>
          </a:xfrm>
          <a:prstGeom prst="rect">
            <a:avLst/>
          </a:prstGeom>
          <a:noFill/>
        </p:spPr>
        <p:txBody>
          <a:bodyPr wrap="square" rtlCol="0">
            <a:spAutoFit/>
          </a:bodyPr>
          <a:lstStyle/>
          <a:p>
            <a:r>
              <a:rPr lang="en-IN" sz="3200" dirty="0"/>
              <a:t>SEARCH AND RESCUE</a:t>
            </a:r>
          </a:p>
        </p:txBody>
      </p:sp>
      <p:sp>
        <p:nvSpPr>
          <p:cNvPr id="11" name="TextBox 10">
            <a:extLst>
              <a:ext uri="{FF2B5EF4-FFF2-40B4-BE49-F238E27FC236}">
                <a16:creationId xmlns:a16="http://schemas.microsoft.com/office/drawing/2014/main" id="{17D7436A-A0AA-3D81-EC40-133EF37BB99B}"/>
              </a:ext>
            </a:extLst>
          </p:cNvPr>
          <p:cNvSpPr txBox="1"/>
          <p:nvPr/>
        </p:nvSpPr>
        <p:spPr>
          <a:xfrm>
            <a:off x="-3294492" y="4696362"/>
            <a:ext cx="2485745" cy="584775"/>
          </a:xfrm>
          <a:prstGeom prst="rect">
            <a:avLst/>
          </a:prstGeom>
          <a:noFill/>
        </p:spPr>
        <p:txBody>
          <a:bodyPr wrap="none" rtlCol="0">
            <a:spAutoFit/>
          </a:bodyPr>
          <a:lstStyle/>
          <a:p>
            <a:r>
              <a:rPr lang="en-IN" sz="3200" dirty="0"/>
              <a:t>SURVEILANCE</a:t>
            </a:r>
          </a:p>
        </p:txBody>
      </p:sp>
      <p:sp>
        <p:nvSpPr>
          <p:cNvPr id="12" name="TextBox 11">
            <a:extLst>
              <a:ext uri="{FF2B5EF4-FFF2-40B4-BE49-F238E27FC236}">
                <a16:creationId xmlns:a16="http://schemas.microsoft.com/office/drawing/2014/main" id="{609E3132-BE7F-063D-CFBA-FC124CF8FC43}"/>
              </a:ext>
            </a:extLst>
          </p:cNvPr>
          <p:cNvSpPr txBox="1"/>
          <p:nvPr/>
        </p:nvSpPr>
        <p:spPr>
          <a:xfrm>
            <a:off x="12851539" y="5163531"/>
            <a:ext cx="2961373" cy="584775"/>
          </a:xfrm>
          <a:prstGeom prst="rect">
            <a:avLst/>
          </a:prstGeom>
          <a:noFill/>
        </p:spPr>
        <p:txBody>
          <a:bodyPr wrap="square" rtlCol="0">
            <a:spAutoFit/>
          </a:bodyPr>
          <a:lstStyle/>
          <a:p>
            <a:r>
              <a:rPr lang="en-IN" sz="3200" dirty="0"/>
              <a:t>AERIAL VIEWS</a:t>
            </a:r>
          </a:p>
        </p:txBody>
      </p:sp>
      <p:sp>
        <p:nvSpPr>
          <p:cNvPr id="13" name="TextBox 12">
            <a:extLst>
              <a:ext uri="{FF2B5EF4-FFF2-40B4-BE49-F238E27FC236}">
                <a16:creationId xmlns:a16="http://schemas.microsoft.com/office/drawing/2014/main" id="{1A31FF4C-47AB-327B-8700-CE3237679978}"/>
              </a:ext>
            </a:extLst>
          </p:cNvPr>
          <p:cNvSpPr txBox="1"/>
          <p:nvPr/>
        </p:nvSpPr>
        <p:spPr>
          <a:xfrm>
            <a:off x="12329161" y="1402081"/>
            <a:ext cx="6050280" cy="584775"/>
          </a:xfrm>
          <a:prstGeom prst="rect">
            <a:avLst/>
          </a:prstGeom>
          <a:noFill/>
        </p:spPr>
        <p:txBody>
          <a:bodyPr wrap="square" rtlCol="0">
            <a:spAutoFit/>
          </a:bodyPr>
          <a:lstStyle/>
          <a:p>
            <a:r>
              <a:rPr lang="en-IN" sz="3200" dirty="0"/>
              <a:t>ANALYZE EFFICIENT ROUTES</a:t>
            </a:r>
          </a:p>
        </p:txBody>
      </p:sp>
    </p:spTree>
    <p:extLst>
      <p:ext uri="{BB962C8B-B14F-4D97-AF65-F5344CB8AC3E}">
        <p14:creationId xmlns:p14="http://schemas.microsoft.com/office/powerpoint/2010/main" val="2972049422"/>
      </p:ext>
    </p:extLst>
  </p:cSld>
  <p:clrMapOvr>
    <a:masterClrMapping/>
  </p:clrMapOvr>
  <mc:AlternateContent xmlns:mc="http://schemas.openxmlformats.org/markup-compatibility/2006" xmlns:p159="http://schemas.microsoft.com/office/powerpoint/2015/09/main">
    <mc:Choice Requires="p159">
      <p:transition spd="med" advClick="0">
        <p159:morph option="byObject"/>
      </p:transition>
    </mc:Choice>
    <mc:Fallback xmlns="">
      <p:transition spd="med"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77314D16-6003-4E15-B1A0-0D7FB19576DE}"/>
              </a:ext>
            </a:extLst>
          </p:cNvPr>
          <p:cNvSpPr>
            <a:spLocks noGrp="1"/>
          </p:cNvSpPr>
          <p:nvPr>
            <p:ph type="title"/>
          </p:nvPr>
        </p:nvSpPr>
        <p:spPr/>
        <p:txBody>
          <a:bodyPr/>
          <a:lstStyle/>
          <a:p>
            <a:r>
              <a:rPr lang="en-US" dirty="0"/>
              <a:t>Title</a:t>
            </a:r>
          </a:p>
        </p:txBody>
      </p:sp>
      <p:sp>
        <p:nvSpPr>
          <p:cNvPr id="5" name="TextBox 4">
            <a:extLst>
              <a:ext uri="{FF2B5EF4-FFF2-40B4-BE49-F238E27FC236}">
                <a16:creationId xmlns:a16="http://schemas.microsoft.com/office/drawing/2014/main" id="{B206E3FD-0B22-8D7D-C99E-D6D6C500A978}"/>
              </a:ext>
            </a:extLst>
          </p:cNvPr>
          <p:cNvSpPr txBox="1"/>
          <p:nvPr/>
        </p:nvSpPr>
        <p:spPr>
          <a:xfrm>
            <a:off x="376039" y="165142"/>
            <a:ext cx="8038288" cy="523220"/>
          </a:xfrm>
          <a:prstGeom prst="rect">
            <a:avLst/>
          </a:prstGeom>
          <a:noFill/>
        </p:spPr>
        <p:txBody>
          <a:bodyPr wrap="square" rtlCol="0">
            <a:spAutoFit/>
          </a:bodyPr>
          <a:lstStyle/>
          <a:p>
            <a:r>
              <a:rPr lang="en-US" sz="2800" dirty="0"/>
              <a:t>OPERATIONS AND THEIR TIME&amp; SPACE COMPLEXITY</a:t>
            </a:r>
            <a:endParaRPr lang="en-IN" sz="2800" dirty="0"/>
          </a:p>
        </p:txBody>
      </p:sp>
      <p:sp>
        <p:nvSpPr>
          <p:cNvPr id="8" name="TextBox 7">
            <a:extLst>
              <a:ext uri="{FF2B5EF4-FFF2-40B4-BE49-F238E27FC236}">
                <a16:creationId xmlns:a16="http://schemas.microsoft.com/office/drawing/2014/main" id="{418EE934-DADA-B0A1-CB7C-D308967163BA}"/>
              </a:ext>
            </a:extLst>
          </p:cNvPr>
          <p:cNvSpPr txBox="1"/>
          <p:nvPr/>
        </p:nvSpPr>
        <p:spPr>
          <a:xfrm>
            <a:off x="376039" y="688362"/>
            <a:ext cx="11511161" cy="6001643"/>
          </a:xfrm>
          <a:prstGeom prst="rect">
            <a:avLst/>
          </a:prstGeom>
          <a:noFill/>
        </p:spPr>
        <p:txBody>
          <a:bodyPr wrap="square">
            <a:spAutoFit/>
          </a:bodyPr>
          <a:lstStyle/>
          <a:p>
            <a:r>
              <a:rPr lang="en-US" sz="1200" dirty="0"/>
              <a:t>Performance Analysis:</a:t>
            </a:r>
          </a:p>
          <a:p>
            <a:r>
              <a:rPr lang="en-US" sz="1200" dirty="0"/>
              <a:t>The hybrid data structure in the provided code consists of a graph represented using adjacency lists and a priority queue implemented as a min-heap</a:t>
            </a:r>
          </a:p>
          <a:p>
            <a:r>
              <a:rPr lang="en-US" sz="1200" dirty="0"/>
              <a:t>Graph Operations:</a:t>
            </a:r>
          </a:p>
          <a:p>
            <a:r>
              <a:rPr lang="en-US" sz="1200" dirty="0"/>
              <a:t>Adding a node: Adding a node to the graph has a time complexity of O(1) since it involves appending the node to the list of nodes.</a:t>
            </a:r>
          </a:p>
          <a:p>
            <a:r>
              <a:rPr lang="en-US" sz="1200" dirty="0"/>
              <a:t>Adding an edge:</a:t>
            </a:r>
          </a:p>
          <a:p>
            <a:r>
              <a:rPr lang="en-US" sz="1200" dirty="0"/>
              <a:t> Adding an edge between two nodes has a time complexity of O(1) since it involves appending the nodes to each other's adjacency lists.</a:t>
            </a:r>
          </a:p>
          <a:p>
            <a:r>
              <a:rPr lang="en-US" sz="1200" dirty="0"/>
              <a:t>Building the graph:</a:t>
            </a:r>
          </a:p>
          <a:p>
            <a:r>
              <a:rPr lang="en-US" sz="1200" dirty="0"/>
              <a:t> The time complexity of building the graph depends on the number of nodes and the number of edges.</a:t>
            </a:r>
          </a:p>
          <a:p>
            <a:r>
              <a:rPr lang="en-US" sz="1200" dirty="0"/>
              <a:t> In the worst case, where there are n nodes and each node is connected to every other node, the time complexity is O(n^3).</a:t>
            </a:r>
          </a:p>
          <a:p>
            <a:r>
              <a:rPr lang="en-US" sz="1200" dirty="0"/>
              <a:t>Dijkstra's algorithm: The time complexity of Dijkstra's algorithm depends on the number of nodes and edges in the graph. With the min-heap implementation, the overall time complexity is O((|V| + |E|)</a:t>
            </a:r>
            <a:r>
              <a:rPr lang="en-US" sz="1200" dirty="0" err="1"/>
              <a:t>log|V</a:t>
            </a:r>
            <a:r>
              <a:rPr lang="en-US" sz="1200" dirty="0"/>
              <a:t>|), where |V| is the number of nodes and |E| is the number of edges.</a:t>
            </a:r>
          </a:p>
          <a:p>
            <a:r>
              <a:rPr lang="en-US" sz="1200" dirty="0"/>
              <a:t>Priority Queue (Min-Heap) Operations:</a:t>
            </a:r>
          </a:p>
          <a:p>
            <a:r>
              <a:rPr lang="en-US" sz="1200" dirty="0"/>
              <a:t>Insertion: Inserting an element into the min-heap takes O(log n) time, where n is the current number of elements in the </a:t>
            </a:r>
            <a:r>
              <a:rPr lang="en-US" sz="1200" dirty="0" err="1"/>
              <a:t>heap.Deletion</a:t>
            </a:r>
            <a:r>
              <a:rPr lang="en-US" sz="1200" dirty="0"/>
              <a:t> (pop): Removing the element with the minimum priority from the min-heap takes O(log n) time.</a:t>
            </a:r>
          </a:p>
          <a:p>
            <a:r>
              <a:rPr lang="en-US" sz="1200" dirty="0"/>
              <a:t>Decreasing key: Decreasing the key of an element in the min-heap takes O(log n) time.</a:t>
            </a:r>
          </a:p>
          <a:p>
            <a:r>
              <a:rPr lang="en-US" sz="1200" dirty="0"/>
              <a:t>Time Complexity Summary:</a:t>
            </a:r>
          </a:p>
          <a:p>
            <a:r>
              <a:rPr lang="en-US" sz="1200" dirty="0"/>
              <a:t>Adding a node: O(1)</a:t>
            </a:r>
          </a:p>
          <a:p>
            <a:r>
              <a:rPr lang="en-US" sz="1200" dirty="0"/>
              <a:t>Adding an edge: O(1)</a:t>
            </a:r>
          </a:p>
          <a:p>
            <a:r>
              <a:rPr lang="en-US" sz="1200" dirty="0"/>
              <a:t>Building the graph: O(n^3)</a:t>
            </a:r>
          </a:p>
          <a:p>
            <a:r>
              <a:rPr lang="en-US" sz="1200" dirty="0"/>
              <a:t>Dijkstra's algorithm: O((|V| + |E|)</a:t>
            </a:r>
            <a:r>
              <a:rPr lang="en-US" sz="1200" dirty="0" err="1"/>
              <a:t>log|V</a:t>
            </a:r>
            <a:r>
              <a:rPr lang="en-US" sz="1200" dirty="0"/>
              <a:t>|)</a:t>
            </a:r>
          </a:p>
          <a:p>
            <a:r>
              <a:rPr lang="en-US" sz="1200" dirty="0"/>
              <a:t>Insertion (min-heap): O(log n)</a:t>
            </a:r>
          </a:p>
          <a:p>
            <a:r>
              <a:rPr lang="en-US" sz="1200" dirty="0"/>
              <a:t>Deletion (pop) (min-heap): O(log n)</a:t>
            </a:r>
          </a:p>
          <a:p>
            <a:r>
              <a:rPr lang="en-US" sz="1200" dirty="0"/>
              <a:t>Decreasing key (min-heap): O(log n)</a:t>
            </a:r>
          </a:p>
          <a:p>
            <a:r>
              <a:rPr lang="en-US" sz="1200" dirty="0"/>
              <a:t>Space </a:t>
            </a:r>
            <a:r>
              <a:rPr lang="en-US" sz="1200" dirty="0" err="1"/>
              <a:t>Complexity:The</a:t>
            </a:r>
            <a:r>
              <a:rPr lang="en-US" sz="1200" dirty="0"/>
              <a:t> space complexity of the graph is O(|V| + |E|), where |V| is the number of nodes and |E| is the number of edges. Each node object requires O(1) space, and the adjacency lists require space proportional to the number of </a:t>
            </a:r>
            <a:r>
              <a:rPr lang="en-US" sz="1200" dirty="0" err="1"/>
              <a:t>edges.The</a:t>
            </a:r>
            <a:r>
              <a:rPr lang="en-US" sz="1200" dirty="0"/>
              <a:t> space complexity of the priority queue (min-heap) is O(n), where n is the number of elements in the queue. Each element requires O(1) space, and the heap implementation requires additional space for maintaining the heap </a:t>
            </a:r>
            <a:r>
              <a:rPr lang="en-US" sz="1200" dirty="0" err="1"/>
              <a:t>structure.Performance</a:t>
            </a:r>
            <a:r>
              <a:rPr lang="en-US" sz="1200" dirty="0"/>
              <a:t> </a:t>
            </a:r>
            <a:r>
              <a:rPr lang="en-US" sz="1200" dirty="0" err="1"/>
              <a:t>Comparison:The</a:t>
            </a:r>
            <a:r>
              <a:rPr lang="en-US" sz="1200" dirty="0"/>
              <a:t> hybrid data structure of the graph and priority queue allows efficient graph traversal and shortest path computation using Dijkstra's algorithm. It provides a good balance between space efficiency and algorithmic </a:t>
            </a:r>
            <a:r>
              <a:rPr lang="en-US" sz="1200" dirty="0" err="1"/>
              <a:t>efficiency.Compared</a:t>
            </a:r>
            <a:r>
              <a:rPr lang="en-US" sz="1200" dirty="0"/>
              <a:t> to individual constituent data structures, such as a simple list-based representation of the graph or a standard list for implementing a priority queue, the hybrid data structure offers improved time complexity for Dijkstra's algorithm. The min-heap provides efficient insertion, deletion, and key update operations required in the algorithm, resulting in faster shortest path </a:t>
            </a:r>
            <a:r>
              <a:rPr lang="en-US" sz="1200" dirty="0" err="1"/>
              <a:t>computation.However</a:t>
            </a:r>
            <a:r>
              <a:rPr lang="en-US" sz="1200" dirty="0"/>
              <a:t>, it's worth noting that the hybrid data structure may have higher memory overhead compared to a simple list-based graph representation or a basic list implementation of a priority queue. The adjacency lists in the graph and the min-heap both require additional memory, which can impact the overall space efficiency.</a:t>
            </a:r>
            <a:endParaRPr lang="en-IN" sz="1200" dirty="0"/>
          </a:p>
        </p:txBody>
      </p:sp>
    </p:spTree>
    <p:extLst>
      <p:ext uri="{BB962C8B-B14F-4D97-AF65-F5344CB8AC3E}">
        <p14:creationId xmlns:p14="http://schemas.microsoft.com/office/powerpoint/2010/main" val="4119913220"/>
      </p:ext>
    </p:extLst>
  </p:cSld>
  <p:clrMapOvr>
    <a:masterClrMapping/>
  </p:clrMapOvr>
  <p:transition spd="slow" advClick="0">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77314D16-6003-4E15-B1A0-0D7FB19576DE}"/>
              </a:ext>
            </a:extLst>
          </p:cNvPr>
          <p:cNvSpPr>
            <a:spLocks noGrp="1"/>
          </p:cNvSpPr>
          <p:nvPr>
            <p:ph type="title"/>
          </p:nvPr>
        </p:nvSpPr>
        <p:spPr/>
        <p:txBody>
          <a:bodyPr/>
          <a:lstStyle/>
          <a:p>
            <a:r>
              <a:rPr lang="en-US" dirty="0"/>
              <a:t>Title</a:t>
            </a:r>
          </a:p>
        </p:txBody>
      </p:sp>
      <p:sp>
        <p:nvSpPr>
          <p:cNvPr id="5" name="TextBox 4">
            <a:extLst>
              <a:ext uri="{FF2B5EF4-FFF2-40B4-BE49-F238E27FC236}">
                <a16:creationId xmlns:a16="http://schemas.microsoft.com/office/drawing/2014/main" id="{B206E3FD-0B22-8D7D-C99E-D6D6C500A978}"/>
              </a:ext>
            </a:extLst>
          </p:cNvPr>
          <p:cNvSpPr txBox="1"/>
          <p:nvPr/>
        </p:nvSpPr>
        <p:spPr>
          <a:xfrm>
            <a:off x="376038" y="165142"/>
            <a:ext cx="8082161" cy="523220"/>
          </a:xfrm>
          <a:prstGeom prst="rect">
            <a:avLst/>
          </a:prstGeom>
          <a:noFill/>
        </p:spPr>
        <p:txBody>
          <a:bodyPr wrap="square" rtlCol="0">
            <a:spAutoFit/>
          </a:bodyPr>
          <a:lstStyle/>
          <a:p>
            <a:r>
              <a:rPr lang="en-US" sz="2800" dirty="0"/>
              <a:t>Experimental Evaluation and Results:</a:t>
            </a:r>
            <a:endParaRPr lang="en-IN" sz="2800" dirty="0"/>
          </a:p>
        </p:txBody>
      </p:sp>
      <p:sp>
        <p:nvSpPr>
          <p:cNvPr id="8" name="TextBox 7">
            <a:extLst>
              <a:ext uri="{FF2B5EF4-FFF2-40B4-BE49-F238E27FC236}">
                <a16:creationId xmlns:a16="http://schemas.microsoft.com/office/drawing/2014/main" id="{418EE934-DADA-B0A1-CB7C-D308967163BA}"/>
              </a:ext>
            </a:extLst>
          </p:cNvPr>
          <p:cNvSpPr txBox="1"/>
          <p:nvPr/>
        </p:nvSpPr>
        <p:spPr>
          <a:xfrm>
            <a:off x="116959" y="752770"/>
            <a:ext cx="11937881" cy="5940088"/>
          </a:xfrm>
          <a:prstGeom prst="rect">
            <a:avLst/>
          </a:prstGeom>
          <a:noFill/>
        </p:spPr>
        <p:txBody>
          <a:bodyPr wrap="square">
            <a:spAutoFit/>
          </a:bodyPr>
          <a:lstStyle/>
          <a:p>
            <a:r>
              <a:rPr lang="en-US" sz="2000" dirty="0"/>
              <a:t>To evaluate the performance of the </a:t>
            </a:r>
            <a:r>
              <a:rPr lang="en-US" sz="2000" dirty="0" err="1"/>
              <a:t>DroneSimulator</a:t>
            </a:r>
            <a:r>
              <a:rPr lang="en-US" sz="2000" dirty="0"/>
              <a:t> and assess its efficiency and functionality, we can design an experimental evaluation setup and methodology as follows:</a:t>
            </a:r>
          </a:p>
          <a:p>
            <a:r>
              <a:rPr lang="en-US" sz="2000" u="sng" dirty="0"/>
              <a:t>Grid Size: </a:t>
            </a:r>
            <a:r>
              <a:rPr lang="en-US" sz="2000" dirty="0"/>
              <a:t>Select various grid sizes to test the scalability of the implementation. Start with small grid sizes (e.g., 5x5x5) and gradually increase to larger sizes (e.g., 20x20x20).</a:t>
            </a:r>
          </a:p>
          <a:p>
            <a:r>
              <a:rPr lang="en-US" sz="2000" u="sng" dirty="0"/>
              <a:t>Start and Target Positions</a:t>
            </a:r>
            <a:r>
              <a:rPr lang="en-US" sz="2000" dirty="0"/>
              <a:t>: Randomly generate start and target positions within the grid for each experiment.</a:t>
            </a:r>
          </a:p>
          <a:p>
            <a:r>
              <a:rPr lang="en-US" sz="2000" u="sng" dirty="0"/>
              <a:t>Number of Obstacles: </a:t>
            </a:r>
            <a:r>
              <a:rPr lang="en-US" sz="2000" dirty="0"/>
              <a:t>Vary the number of obstacles to assess the impact on the performance. </a:t>
            </a:r>
          </a:p>
          <a:p>
            <a:r>
              <a:rPr lang="en-US" sz="2000" dirty="0"/>
              <a:t>Start with a few obstacles (e.g., 1-5) and gradually increase to larger numbers (e.g., 20-50).</a:t>
            </a:r>
          </a:p>
          <a:p>
            <a:r>
              <a:rPr lang="en-US" sz="2000" u="sng" dirty="0"/>
              <a:t>Obstacle Placement: </a:t>
            </a:r>
            <a:r>
              <a:rPr lang="en-US" sz="2000" dirty="0"/>
              <a:t>Randomly place obstacles within the grid, ensuring they are not located at the start or target </a:t>
            </a:r>
            <a:r>
              <a:rPr lang="en-US" sz="2000" u="sng" dirty="0" err="1"/>
              <a:t>positions.Repetitions</a:t>
            </a:r>
            <a:r>
              <a:rPr lang="en-US" sz="2000" dirty="0"/>
              <a:t>: Perform multiple repetitions for each experimental configuration to account for randomness. For example, repeat each experiment 10 times and compute the average results.</a:t>
            </a:r>
          </a:p>
          <a:p>
            <a:r>
              <a:rPr lang="en-US" sz="2000" u="sng" dirty="0"/>
              <a:t>Metrics</a:t>
            </a:r>
            <a:r>
              <a:rPr lang="en-US" sz="2000" dirty="0"/>
              <a:t>: Define the metrics to evaluate the performance, such as:</a:t>
            </a:r>
          </a:p>
          <a:p>
            <a:r>
              <a:rPr lang="en-US" sz="2000" u="sng" dirty="0"/>
              <a:t>Distance Traveled</a:t>
            </a:r>
            <a:r>
              <a:rPr lang="en-US" sz="2000" dirty="0"/>
              <a:t>: Measure the total distance traveled by the drone to reach the target position.</a:t>
            </a:r>
          </a:p>
          <a:p>
            <a:r>
              <a:rPr lang="en-US" sz="2000" dirty="0"/>
              <a:t>Battery Level: Track the battery level over time and analyze its depletion rate.</a:t>
            </a:r>
          </a:p>
          <a:p>
            <a:r>
              <a:rPr lang="en-US" sz="2000" u="sng" dirty="0"/>
              <a:t>Time Taken: </a:t>
            </a:r>
            <a:r>
              <a:rPr lang="en-US" sz="2000" dirty="0"/>
              <a:t>Record the time taken by the drone to reach the target position.</a:t>
            </a:r>
          </a:p>
          <a:p>
            <a:r>
              <a:rPr lang="en-US" sz="2000" u="sng" dirty="0"/>
              <a:t>Speed: </a:t>
            </a:r>
            <a:r>
              <a:rPr lang="en-US" sz="2000" dirty="0"/>
              <a:t>Calculate the average speed of the drone during the simulation.</a:t>
            </a:r>
          </a:p>
          <a:p>
            <a:r>
              <a:rPr lang="en-US" sz="2000" u="sng" dirty="0"/>
              <a:t>Altitude Variations: </a:t>
            </a:r>
            <a:r>
              <a:rPr lang="en-US" sz="2000" dirty="0"/>
              <a:t>Analyze the changes in altitude during the drone's movement.</a:t>
            </a:r>
          </a:p>
          <a:p>
            <a:r>
              <a:rPr lang="en-US" sz="2000" u="sng" dirty="0"/>
              <a:t>Path Topology</a:t>
            </a:r>
            <a:r>
              <a:rPr lang="en-US" sz="2000" dirty="0"/>
              <a:t>: Examine the hierarchical relationship between positions in the path.</a:t>
            </a:r>
          </a:p>
          <a:p>
            <a:r>
              <a:rPr lang="en-US" sz="2000" u="sng" dirty="0"/>
              <a:t>Comparison</a:t>
            </a:r>
            <a:r>
              <a:rPr lang="en-US" sz="2000" dirty="0"/>
              <a:t>: Compare the results of different experimental configurations to assess the impact of grid size, obstacle density, and other factors on the performance.</a:t>
            </a:r>
            <a:endParaRPr lang="en-IN" sz="2000" dirty="0"/>
          </a:p>
        </p:txBody>
      </p:sp>
    </p:spTree>
    <p:extLst>
      <p:ext uri="{BB962C8B-B14F-4D97-AF65-F5344CB8AC3E}">
        <p14:creationId xmlns:p14="http://schemas.microsoft.com/office/powerpoint/2010/main" val="1733112803"/>
      </p:ext>
    </p:extLst>
  </p:cSld>
  <p:clrMapOvr>
    <a:masterClrMapping/>
  </p:clrMapOvr>
  <p:transition spd="slow" advClick="0">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3AEC7-B903-0BBC-F900-2BB4CEFBC118}"/>
              </a:ext>
            </a:extLst>
          </p:cNvPr>
          <p:cNvSpPr>
            <a:spLocks noGrp="1"/>
          </p:cNvSpPr>
          <p:nvPr>
            <p:ph type="title"/>
          </p:nvPr>
        </p:nvSpPr>
        <p:spPr>
          <a:xfrm>
            <a:off x="228600" y="392676"/>
            <a:ext cx="10515600" cy="637198"/>
          </a:xfrm>
        </p:spPr>
        <p:txBody>
          <a:bodyPr/>
          <a:lstStyle/>
          <a:p>
            <a:r>
              <a:rPr lang="en-IN" sz="3600" dirty="0"/>
              <a:t>Discussion:</a:t>
            </a:r>
            <a:endParaRPr lang="en-IN" dirty="0"/>
          </a:p>
        </p:txBody>
      </p:sp>
      <p:sp>
        <p:nvSpPr>
          <p:cNvPr id="3" name="Slide Number Placeholder 2">
            <a:extLst>
              <a:ext uri="{FF2B5EF4-FFF2-40B4-BE49-F238E27FC236}">
                <a16:creationId xmlns:a16="http://schemas.microsoft.com/office/drawing/2014/main" id="{79F27540-3B0A-BCB1-3B45-B849CA40A4E5}"/>
              </a:ext>
            </a:extLst>
          </p:cNvPr>
          <p:cNvSpPr>
            <a:spLocks noGrp="1"/>
          </p:cNvSpPr>
          <p:nvPr>
            <p:ph type="sldNum" sz="quarter" idx="11"/>
          </p:nvPr>
        </p:nvSpPr>
        <p:spPr/>
        <p:txBody>
          <a:bodyPr/>
          <a:lstStyle/>
          <a:p>
            <a:fld id="{45C00377-489B-40EC-B059-26BDDD2E89B9}" type="slidenum">
              <a:rPr lang="en-US" smtClean="0"/>
              <a:pPr/>
              <a:t>15</a:t>
            </a:fld>
            <a:endParaRPr lang="en-US" dirty="0"/>
          </a:p>
        </p:txBody>
      </p:sp>
      <p:sp>
        <p:nvSpPr>
          <p:cNvPr id="5" name="TextBox 4">
            <a:extLst>
              <a:ext uri="{FF2B5EF4-FFF2-40B4-BE49-F238E27FC236}">
                <a16:creationId xmlns:a16="http://schemas.microsoft.com/office/drawing/2014/main" id="{F0E9830F-C90A-0CD2-5743-A010934D37B0}"/>
              </a:ext>
            </a:extLst>
          </p:cNvPr>
          <p:cNvSpPr txBox="1"/>
          <p:nvPr/>
        </p:nvSpPr>
        <p:spPr>
          <a:xfrm>
            <a:off x="134080" y="1518513"/>
            <a:ext cx="11734800" cy="5170646"/>
          </a:xfrm>
          <a:prstGeom prst="rect">
            <a:avLst/>
          </a:prstGeom>
          <a:noFill/>
        </p:spPr>
        <p:txBody>
          <a:bodyPr wrap="square">
            <a:spAutoFit/>
          </a:bodyPr>
          <a:lstStyle/>
          <a:p>
            <a:r>
              <a:rPr lang="en-IN" sz="1500" b="1" u="sng" dirty="0"/>
              <a:t>Practicality and Effectiveness:</a:t>
            </a:r>
          </a:p>
          <a:p>
            <a:r>
              <a:rPr lang="en-IN" sz="1500" dirty="0"/>
              <a:t>Pathfinding in Three-Dimensional Spaces: The hybrid data structure is particularly useful for pathfinding and optimization problems in three-dimensional grids or spaces. It can be applied in scenarios such as drone navigation, robot motion planning, virtual environments, and game </a:t>
            </a:r>
            <a:r>
              <a:rPr lang="en-IN" sz="1500" dirty="0" err="1"/>
              <a:t>development.Efficient</a:t>
            </a:r>
            <a:r>
              <a:rPr lang="en-IN" sz="1500" dirty="0"/>
              <a:t> Exploration and Optimization: The combination of the graph representation and priority queue enables efficient exploration of </a:t>
            </a:r>
            <a:r>
              <a:rPr lang="en-IN" sz="1500" dirty="0" err="1"/>
              <a:t>neighboring</a:t>
            </a:r>
            <a:r>
              <a:rPr lang="en-IN" sz="1500" dirty="0"/>
              <a:t> nodes and finding the shortest path. The data structure takes into account factors like distance, battery level, and speed, making it effective for optimizing paths based on specific constraints or </a:t>
            </a:r>
            <a:r>
              <a:rPr lang="en-IN" sz="1500" dirty="0" err="1"/>
              <a:t>objectives.Scalability</a:t>
            </a:r>
            <a:r>
              <a:rPr lang="en-IN" sz="1500" dirty="0"/>
              <a:t>: The hybrid data structure can handle large grid sizes and complex obstacle configurations. Its efficiency is not significantly affected by the increase in the grid size, allowing for scalability in real-world scenarios where the search space is extensive.</a:t>
            </a:r>
          </a:p>
          <a:p>
            <a:r>
              <a:rPr lang="en-IN" sz="1500" b="1" u="sng" dirty="0"/>
              <a:t>Limitations and Challenges:</a:t>
            </a:r>
          </a:p>
          <a:p>
            <a:r>
              <a:rPr lang="en-IN" sz="1500" dirty="0"/>
              <a:t>Three-Dimensional Constraint: The hybrid data structure is designed specifically for three-dimensional grids or spaces. It may not be directly applicable to problems in two-dimensional or higher-dimensional spaces without appropriate </a:t>
            </a:r>
            <a:r>
              <a:rPr lang="en-IN" sz="1500" dirty="0" err="1"/>
              <a:t>modifications.Memory</a:t>
            </a:r>
            <a:r>
              <a:rPr lang="en-IN" sz="1500" dirty="0"/>
              <a:t> Utilization: The hybrid data structure requires memory proportional to the grid size cubed (n^3), which can be a limitation in scenarios with extremely large grids. Managing memory usage efficiently becomes crucial to ensure its practicality in such </a:t>
            </a:r>
            <a:r>
              <a:rPr lang="en-IN" sz="1500" dirty="0" err="1"/>
              <a:t>cases.Optimality</a:t>
            </a:r>
            <a:r>
              <a:rPr lang="en-IN" sz="1500" dirty="0"/>
              <a:t> vs. Sub-Optimality: The implemented data structure finds a shortest path based on the distance metric. However, in certain scenarios, other factors (e.g., battery level, speed, terrain conditions) might be prioritized. Adapting the data structure to incorporate weighted edges or custom cost functions would be necessary for handling such cases.</a:t>
            </a:r>
          </a:p>
          <a:p>
            <a:r>
              <a:rPr lang="en-IN" sz="1500" b="1" u="sng" dirty="0"/>
              <a:t>Potential Future Improvements:</a:t>
            </a:r>
          </a:p>
          <a:p>
            <a:r>
              <a:rPr lang="en-IN" sz="1500" dirty="0"/>
              <a:t>Dynamic Obstacle Handling: Enhancing the hybrid data structure to handle dynamic obstacles in real-time can make it more versatile. Techniques such as incremental graph updates or online replanning can be explored to handle obstacles that change their positions over </a:t>
            </a:r>
            <a:r>
              <a:rPr lang="en-IN" sz="1500" dirty="0" err="1"/>
              <a:t>time.Parallel</a:t>
            </a:r>
            <a:r>
              <a:rPr lang="en-IN" sz="1500" dirty="0"/>
              <a:t> Processing: Utilizing parallel processing techniques can improve the performance of the data structure. For example, parallelizing the exploration of </a:t>
            </a:r>
            <a:r>
              <a:rPr lang="en-IN" sz="1500" dirty="0" err="1"/>
              <a:t>neighboring</a:t>
            </a:r>
            <a:r>
              <a:rPr lang="en-IN" sz="1500" dirty="0"/>
              <a:t> nodes or parallelizing the Dijkstra's algorithm can expedite the pathfinding process, especially for large </a:t>
            </a:r>
            <a:r>
              <a:rPr lang="en-IN" sz="1500" dirty="0" err="1"/>
              <a:t>grids.Memory</a:t>
            </a:r>
            <a:r>
              <a:rPr lang="en-IN" sz="1500" dirty="0"/>
              <a:t> Optimization Techniques: Investigating memory optimization techniques, such as compressed graph representations or sparse data structures, can help reduce memory requirements while maintaining efficient pathfinding capabilities.</a:t>
            </a:r>
          </a:p>
        </p:txBody>
      </p:sp>
    </p:spTree>
    <p:extLst>
      <p:ext uri="{BB962C8B-B14F-4D97-AF65-F5344CB8AC3E}">
        <p14:creationId xmlns:p14="http://schemas.microsoft.com/office/powerpoint/2010/main" val="1874669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6C34A-BA21-3F4E-F1A5-0280AA27D8D7}"/>
              </a:ext>
            </a:extLst>
          </p:cNvPr>
          <p:cNvSpPr>
            <a:spLocks noGrp="1"/>
          </p:cNvSpPr>
          <p:nvPr>
            <p:ph type="title"/>
          </p:nvPr>
        </p:nvSpPr>
        <p:spPr/>
        <p:txBody>
          <a:bodyPr/>
          <a:lstStyle/>
          <a:p>
            <a:r>
              <a:rPr lang="en-IN" dirty="0"/>
              <a:t>conclusion:</a:t>
            </a:r>
          </a:p>
        </p:txBody>
      </p:sp>
      <p:sp>
        <p:nvSpPr>
          <p:cNvPr id="3" name="Text Placeholder 2">
            <a:extLst>
              <a:ext uri="{FF2B5EF4-FFF2-40B4-BE49-F238E27FC236}">
                <a16:creationId xmlns:a16="http://schemas.microsoft.com/office/drawing/2014/main" id="{68021751-175E-42F7-61DC-5405F83F0179}"/>
              </a:ext>
            </a:extLst>
          </p:cNvPr>
          <p:cNvSpPr>
            <a:spLocks noGrp="1"/>
          </p:cNvSpPr>
          <p:nvPr>
            <p:ph type="body" sz="half" idx="2"/>
          </p:nvPr>
        </p:nvSpPr>
        <p:spPr>
          <a:xfrm>
            <a:off x="182881" y="2406770"/>
            <a:ext cx="4724400" cy="3660626"/>
          </a:xfrm>
        </p:spPr>
        <p:txBody>
          <a:bodyPr>
            <a:noAutofit/>
          </a:bodyPr>
          <a:lstStyle/>
          <a:p>
            <a:r>
              <a:rPr lang="en-US" sz="1700" dirty="0"/>
              <a:t>In conclusion, the given code implements a drone simulator that utilizes a hybrid data structure consisting of a spatial index and Dijkstra's algorithm for path planning. The spatial index efficiently stores and retrieves obstacle positions, enabling obstacle collision detection. Dijkstra's algorithm, implemented using a priority queue, calculates the shortest path from the start position to the target </a:t>
            </a:r>
            <a:r>
              <a:rPr lang="en-US" sz="1700" dirty="0" err="1"/>
              <a:t>position.The</a:t>
            </a:r>
            <a:r>
              <a:rPr lang="en-US" sz="1700" dirty="0"/>
              <a:t> code demonstrates the practical application of the hybrid data structure in various scenarios, such as path planning in robotics, drone delivery systems, virtual reality and gaming, industrial automation, urban traffic management, and supply chain optimization. By efficiently detecting obstacles and finding optimal paths, the hybrid data structure improves efficiency, safety, and performance in these applications.</a:t>
            </a:r>
            <a:endParaRPr lang="en-IN" sz="1700" dirty="0"/>
          </a:p>
        </p:txBody>
      </p:sp>
      <p:sp>
        <p:nvSpPr>
          <p:cNvPr id="4" name="Slide Number Placeholder 3">
            <a:extLst>
              <a:ext uri="{FF2B5EF4-FFF2-40B4-BE49-F238E27FC236}">
                <a16:creationId xmlns:a16="http://schemas.microsoft.com/office/drawing/2014/main" id="{A12EE55E-B5B8-D4E5-FA6C-6E1D914ECE19}"/>
              </a:ext>
            </a:extLst>
          </p:cNvPr>
          <p:cNvSpPr>
            <a:spLocks noGrp="1"/>
          </p:cNvSpPr>
          <p:nvPr>
            <p:ph type="sldNum" sz="quarter" idx="12"/>
          </p:nvPr>
        </p:nvSpPr>
        <p:spPr/>
        <p:txBody>
          <a:bodyPr/>
          <a:lstStyle/>
          <a:p>
            <a:fld id="{45C00377-489B-40EC-B059-26BDDD2E89B9}" type="slidenum">
              <a:rPr lang="en-US" smtClean="0"/>
              <a:pPr/>
              <a:t>16</a:t>
            </a:fld>
            <a:endParaRPr lang="en-US" dirty="0"/>
          </a:p>
        </p:txBody>
      </p:sp>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B47FB50A-8CCD-12DE-43B5-BE83775FEAD4}"/>
                  </a:ext>
                </a:extLst>
              </p:cNvPr>
              <p:cNvGraphicFramePr>
                <a:graphicFrameLocks noChangeAspect="1"/>
              </p:cNvGraphicFramePr>
              <p:nvPr>
                <p:extLst>
                  <p:ext uri="{D42A27DB-BD31-4B8C-83A1-F6EECF244321}">
                    <p14:modId xmlns:p14="http://schemas.microsoft.com/office/powerpoint/2010/main" val="2726802456"/>
                  </p:ext>
                </p:extLst>
              </p:nvPr>
            </p:nvGraphicFramePr>
            <p:xfrm>
              <a:off x="12192000" y="73970"/>
              <a:ext cx="5894722" cy="3355030"/>
            </p:xfrm>
            <a:graphic>
              <a:graphicData uri="http://schemas.microsoft.com/office/drawing/2017/model3d">
                <am3d:model3d r:embed="rId2">
                  <am3d:spPr>
                    <a:xfrm>
                      <a:off x="0" y="0"/>
                      <a:ext cx="5894722" cy="3355030"/>
                    </a:xfrm>
                    <a:prstGeom prst="rect">
                      <a:avLst/>
                    </a:prstGeom>
                  </am3d:spPr>
                  <am3d:camera>
                    <am3d:pos x="0" y="0" z="68224509"/>
                    <am3d:up dx="0" dy="36000000" dz="0"/>
                    <am3d:lookAt x="0" y="0" z="0"/>
                    <am3d:perspective fov="2700000"/>
                  </am3d:camera>
                  <am3d:trans>
                    <am3d:meterPerModelUnit n="186651" d="1000000"/>
                    <am3d:preTrans dx="117870" dy="-9118949" dz="153549"/>
                    <am3d:scale>
                      <am3d:sx n="1000000" d="1000000"/>
                      <am3d:sy n="1000000" d="1000000"/>
                      <am3d:sz n="1000000" d="1000000"/>
                    </am3d:scale>
                    <am3d:rot ax="729248" ay="202645" az="43616"/>
                    <am3d:postTrans dx="0" dy="0" dz="0"/>
                  </am3d:trans>
                  <am3d:raster rName="Office3DRenderer" rVer="16.0.8326">
                    <am3d:blip r:embed="rId3"/>
                  </am3d:raster>
                  <am3d:objViewport viewportSz="76470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B47FB50A-8CCD-12DE-43B5-BE83775FEAD4}"/>
                  </a:ext>
                </a:extLst>
              </p:cNvPr>
              <p:cNvPicPr>
                <a:picLocks noGrp="1" noRot="1" noChangeAspect="1" noMove="1" noResize="1" noEditPoints="1" noAdjustHandles="1" noChangeArrowheads="1" noChangeShapeType="1" noCrop="1"/>
              </p:cNvPicPr>
              <p:nvPr/>
            </p:nvPicPr>
            <p:blipFill>
              <a:blip r:embed="rId3"/>
              <a:stretch>
                <a:fillRect/>
              </a:stretch>
            </p:blipFill>
            <p:spPr>
              <a:xfrm>
                <a:off x="12192000" y="73970"/>
                <a:ext cx="5894722" cy="3355030"/>
              </a:xfrm>
              <a:prstGeom prst="rect">
                <a:avLst/>
              </a:prstGeom>
            </p:spPr>
          </p:pic>
        </mc:Fallback>
      </mc:AlternateContent>
    </p:spTree>
    <p:extLst>
      <p:ext uri="{BB962C8B-B14F-4D97-AF65-F5344CB8AC3E}">
        <p14:creationId xmlns:p14="http://schemas.microsoft.com/office/powerpoint/2010/main" val="1079068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Click="0">
        <p159:morph option="byObject"/>
      </p:transition>
    </mc:Choice>
    <mc:Fallback xmlns="">
      <p:transition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6C34A-BA21-3F4E-F1A5-0280AA27D8D7}"/>
              </a:ext>
            </a:extLst>
          </p:cNvPr>
          <p:cNvSpPr>
            <a:spLocks noGrp="1"/>
          </p:cNvSpPr>
          <p:nvPr>
            <p:ph type="title"/>
          </p:nvPr>
        </p:nvSpPr>
        <p:spPr/>
        <p:txBody>
          <a:bodyPr/>
          <a:lstStyle/>
          <a:p>
            <a:r>
              <a:rPr lang="en-IN" dirty="0"/>
              <a:t>conclusion:</a:t>
            </a:r>
          </a:p>
        </p:txBody>
      </p:sp>
      <p:sp>
        <p:nvSpPr>
          <p:cNvPr id="3" name="Text Placeholder 2">
            <a:extLst>
              <a:ext uri="{FF2B5EF4-FFF2-40B4-BE49-F238E27FC236}">
                <a16:creationId xmlns:a16="http://schemas.microsoft.com/office/drawing/2014/main" id="{68021751-175E-42F7-61DC-5405F83F0179}"/>
              </a:ext>
            </a:extLst>
          </p:cNvPr>
          <p:cNvSpPr>
            <a:spLocks noGrp="1"/>
          </p:cNvSpPr>
          <p:nvPr>
            <p:ph type="body" sz="half" idx="2"/>
          </p:nvPr>
        </p:nvSpPr>
        <p:spPr>
          <a:xfrm>
            <a:off x="182881" y="2406770"/>
            <a:ext cx="4724400" cy="3660626"/>
          </a:xfrm>
        </p:spPr>
        <p:txBody>
          <a:bodyPr>
            <a:noAutofit/>
          </a:bodyPr>
          <a:lstStyle/>
          <a:p>
            <a:r>
              <a:rPr lang="en-US" sz="1700" dirty="0"/>
              <a:t>In conclusion, the given code implements a drone simulator that utilizes a hybrid data structure consisting of a spatial index and Dijkstra's algorithm for path planning. The spatial index efficiently stores and retrieves obstacle positions, enabling obstacle collision detection. Dijkstra's algorithm, implemented using a priority queue, calculates the shortest path from the start position to the target </a:t>
            </a:r>
            <a:r>
              <a:rPr lang="en-US" sz="1700" dirty="0" err="1"/>
              <a:t>position.The</a:t>
            </a:r>
            <a:r>
              <a:rPr lang="en-US" sz="1700" dirty="0"/>
              <a:t> code demonstrates the practical application of the hybrid data structure in various scenarios, such as path planning in robotics, drone delivery systems, virtual reality and gaming, industrial automation, urban traffic management, and supply chain optimization. By efficiently detecting obstacles and finding optimal paths, the hybrid data structure improves efficiency, safety, and performance in these applications.</a:t>
            </a:r>
            <a:endParaRPr lang="en-IN" sz="1700" dirty="0"/>
          </a:p>
        </p:txBody>
      </p:sp>
      <p:sp>
        <p:nvSpPr>
          <p:cNvPr id="4" name="Slide Number Placeholder 3">
            <a:extLst>
              <a:ext uri="{FF2B5EF4-FFF2-40B4-BE49-F238E27FC236}">
                <a16:creationId xmlns:a16="http://schemas.microsoft.com/office/drawing/2014/main" id="{A12EE55E-B5B8-D4E5-FA6C-6E1D914ECE19}"/>
              </a:ext>
            </a:extLst>
          </p:cNvPr>
          <p:cNvSpPr>
            <a:spLocks noGrp="1"/>
          </p:cNvSpPr>
          <p:nvPr>
            <p:ph type="sldNum" sz="quarter" idx="12"/>
          </p:nvPr>
        </p:nvSpPr>
        <p:spPr/>
        <p:txBody>
          <a:bodyPr/>
          <a:lstStyle/>
          <a:p>
            <a:fld id="{45C00377-489B-40EC-B059-26BDDD2E89B9}" type="slidenum">
              <a:rPr lang="en-US" smtClean="0"/>
              <a:pPr/>
              <a:t>17</a:t>
            </a:fld>
            <a:endParaRPr lang="en-US" dirty="0"/>
          </a:p>
        </p:txBody>
      </p:sp>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B47FB50A-8CCD-12DE-43B5-BE83775FEAD4}"/>
                  </a:ext>
                </a:extLst>
              </p:cNvPr>
              <p:cNvGraphicFramePr>
                <a:graphicFrameLocks noChangeAspect="1"/>
              </p:cNvGraphicFramePr>
              <p:nvPr/>
            </p:nvGraphicFramePr>
            <p:xfrm>
              <a:off x="4940918" y="832093"/>
              <a:ext cx="7251082" cy="4127014"/>
            </p:xfrm>
            <a:graphic>
              <a:graphicData uri="http://schemas.microsoft.com/office/drawing/2017/model3d">
                <am3d:model3d r:embed="rId2">
                  <am3d:spPr>
                    <a:xfrm>
                      <a:off x="0" y="0"/>
                      <a:ext cx="7251082" cy="4127014"/>
                    </a:xfrm>
                    <a:prstGeom prst="rect">
                      <a:avLst/>
                    </a:prstGeom>
                  </am3d:spPr>
                  <am3d:camera>
                    <am3d:pos x="0" y="0" z="68224509"/>
                    <am3d:up dx="0" dy="36000000" dz="0"/>
                    <am3d:lookAt x="0" y="0" z="0"/>
                    <am3d:perspective fov="2700000"/>
                  </am3d:camera>
                  <am3d:trans>
                    <am3d:meterPerModelUnit n="186651" d="1000000"/>
                    <am3d:preTrans dx="117870" dy="-9118949" dz="153549"/>
                    <am3d:scale>
                      <am3d:sx n="1000000" d="1000000"/>
                      <am3d:sy n="1000000" d="1000000"/>
                      <am3d:sz n="1000000" d="1000000"/>
                    </am3d:scale>
                    <am3d:rot ax="729248" ay="202645" az="43616"/>
                    <am3d:postTrans dx="0" dy="0" dz="0"/>
                  </am3d:trans>
                  <am3d:raster rName="Office3DRenderer" rVer="16.0.8326">
                    <am3d:blip r:embed="rId3"/>
                  </am3d:raster>
                  <am3d:objViewport viewportSz="940661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B47FB50A-8CCD-12DE-43B5-BE83775FEAD4}"/>
                  </a:ext>
                </a:extLst>
              </p:cNvPr>
              <p:cNvPicPr>
                <a:picLocks noGrp="1" noRot="1" noChangeAspect="1" noMove="1" noResize="1" noEditPoints="1" noAdjustHandles="1" noChangeArrowheads="1" noChangeShapeType="1" noCrop="1"/>
              </p:cNvPicPr>
              <p:nvPr/>
            </p:nvPicPr>
            <p:blipFill>
              <a:blip r:embed="rId3"/>
              <a:stretch>
                <a:fillRect/>
              </a:stretch>
            </p:blipFill>
            <p:spPr>
              <a:xfrm>
                <a:off x="4940918" y="832093"/>
                <a:ext cx="7251082" cy="4127014"/>
              </a:xfrm>
              <a:prstGeom prst="rect">
                <a:avLst/>
              </a:prstGeom>
            </p:spPr>
          </p:pic>
        </mc:Fallback>
      </mc:AlternateContent>
    </p:spTree>
    <p:extLst>
      <p:ext uri="{BB962C8B-B14F-4D97-AF65-F5344CB8AC3E}">
        <p14:creationId xmlns:p14="http://schemas.microsoft.com/office/powerpoint/2010/main" val="1054000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CA073-ABB0-4643-808B-5C18EB022752}"/>
              </a:ext>
            </a:extLst>
          </p:cNvPr>
          <p:cNvSpPr>
            <a:spLocks noGrp="1"/>
          </p:cNvSpPr>
          <p:nvPr>
            <p:ph type="title"/>
          </p:nvPr>
        </p:nvSpPr>
        <p:spPr/>
        <p:txBody>
          <a:bodyPr/>
          <a:lstStyle/>
          <a:p>
            <a:r>
              <a:rPr lang="en-US" dirty="0"/>
              <a:t>THANK</a:t>
            </a:r>
            <a:br>
              <a:rPr lang="en-US" dirty="0"/>
            </a:br>
            <a:r>
              <a:rPr lang="en-US" dirty="0"/>
              <a:t>YOU</a:t>
            </a:r>
          </a:p>
        </p:txBody>
      </p:sp>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D6733E0F-DCB6-2697-2BC2-9E3D11A8246B}"/>
                  </a:ext>
                </a:extLst>
              </p:cNvPr>
              <p:cNvGraphicFramePr>
                <a:graphicFrameLocks noChangeAspect="1"/>
              </p:cNvGraphicFramePr>
              <p:nvPr>
                <p:extLst>
                  <p:ext uri="{D42A27DB-BD31-4B8C-83A1-F6EECF244321}">
                    <p14:modId xmlns:p14="http://schemas.microsoft.com/office/powerpoint/2010/main" val="4206666705"/>
                  </p:ext>
                </p:extLst>
              </p:nvPr>
            </p:nvGraphicFramePr>
            <p:xfrm>
              <a:off x="206065" y="1123831"/>
              <a:ext cx="5889935" cy="3352306"/>
            </p:xfrm>
            <a:graphic>
              <a:graphicData uri="http://schemas.microsoft.com/office/drawing/2017/model3d">
                <am3d:model3d r:embed="rId2">
                  <am3d:spPr>
                    <a:xfrm>
                      <a:off x="0" y="0"/>
                      <a:ext cx="5889935" cy="3352306"/>
                    </a:xfrm>
                    <a:prstGeom prst="rect">
                      <a:avLst/>
                    </a:prstGeom>
                  </am3d:spPr>
                  <am3d:camera>
                    <am3d:pos x="0" y="0" z="68224509"/>
                    <am3d:up dx="0" dy="36000000" dz="0"/>
                    <am3d:lookAt x="0" y="0" z="0"/>
                    <am3d:perspective fov="2700000"/>
                  </am3d:camera>
                  <am3d:trans>
                    <am3d:meterPerModelUnit n="186651" d="1000000"/>
                    <am3d:preTrans dx="117870" dy="-9118949" dz="153549"/>
                    <am3d:scale>
                      <am3d:sx n="1000000" d="1000000"/>
                      <am3d:sy n="1000000" d="1000000"/>
                      <am3d:sz n="1000000" d="1000000"/>
                    </am3d:scale>
                    <am3d:rot ax="729248" ay="202645" az="43616"/>
                    <am3d:postTrans dx="0" dy="0" dz="0"/>
                  </am3d:trans>
                  <am3d:raster rName="Office3DRenderer" rVer="16.0.8326">
                    <am3d:blip r:embed="rId3"/>
                  </am3d:raster>
                  <am3d:objViewport viewportSz="76408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D6733E0F-DCB6-2697-2BC2-9E3D11A8246B}"/>
                  </a:ext>
                </a:extLst>
              </p:cNvPr>
              <p:cNvPicPr>
                <a:picLocks noGrp="1" noRot="1" noChangeAspect="1" noMove="1" noResize="1" noEditPoints="1" noAdjustHandles="1" noChangeArrowheads="1" noChangeShapeType="1" noCrop="1"/>
              </p:cNvPicPr>
              <p:nvPr/>
            </p:nvPicPr>
            <p:blipFill>
              <a:blip r:embed="rId3"/>
              <a:stretch>
                <a:fillRect/>
              </a:stretch>
            </p:blipFill>
            <p:spPr>
              <a:xfrm>
                <a:off x="206065" y="1123831"/>
                <a:ext cx="5889935" cy="3352306"/>
              </a:xfrm>
              <a:prstGeom prst="rect">
                <a:avLst/>
              </a:prstGeom>
            </p:spPr>
          </p:pic>
        </mc:Fallback>
      </mc:AlternateContent>
    </p:spTree>
    <p:extLst>
      <p:ext uri="{BB962C8B-B14F-4D97-AF65-F5344CB8AC3E}">
        <p14:creationId xmlns:p14="http://schemas.microsoft.com/office/powerpoint/2010/main" val="3809182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4D005BA-016D-BF9F-8593-0CC6928DFBD9}"/>
              </a:ext>
            </a:extLst>
          </p:cNvPr>
          <p:cNvSpPr txBox="1"/>
          <p:nvPr/>
        </p:nvSpPr>
        <p:spPr>
          <a:xfrm>
            <a:off x="0" y="2514602"/>
            <a:ext cx="13335000" cy="1785104"/>
          </a:xfrm>
          <a:prstGeom prst="rect">
            <a:avLst/>
          </a:prstGeom>
          <a:noFill/>
        </p:spPr>
        <p:txBody>
          <a:bodyPr wrap="square" rtlCol="0">
            <a:spAutoFit/>
          </a:bodyPr>
          <a:lstStyle/>
          <a:p>
            <a:r>
              <a:rPr lang="en-IN" sz="11000" b="1" dirty="0">
                <a:solidFill>
                  <a:schemeClr val="accent2">
                    <a:lumMod val="20000"/>
                    <a:lumOff val="80000"/>
                  </a:schemeClr>
                </a:solidFill>
                <a:latin typeface="Copperplate Gothic Light" panose="020E0507020206020404" pitchFamily="34" charset="0"/>
              </a:rPr>
              <a:t>WELCOME</a:t>
            </a:r>
          </a:p>
        </p:txBody>
      </p:sp>
      <p:sp>
        <p:nvSpPr>
          <p:cNvPr id="4" name="Slide Number Placeholder 3">
            <a:extLst>
              <a:ext uri="{FF2B5EF4-FFF2-40B4-BE49-F238E27FC236}">
                <a16:creationId xmlns:a16="http://schemas.microsoft.com/office/drawing/2014/main" id="{17E120DE-EEB9-4B06-20E7-759A3305B699}"/>
              </a:ext>
            </a:extLst>
          </p:cNvPr>
          <p:cNvSpPr>
            <a:spLocks noGrp="1"/>
          </p:cNvSpPr>
          <p:nvPr>
            <p:ph type="sldNum" sz="quarter" idx="15"/>
          </p:nvPr>
        </p:nvSpPr>
        <p:spPr/>
        <p:txBody>
          <a:bodyPr/>
          <a:lstStyle/>
          <a:p>
            <a:fld id="{45C00377-489B-40EC-B059-26BDDD2E89B9}" type="slidenum">
              <a:rPr lang="en-US" smtClean="0"/>
              <a:pPr/>
              <a:t>2</a:t>
            </a:fld>
            <a:endParaRPr lang="en-US" dirty="0"/>
          </a:p>
        </p:txBody>
      </p:sp>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30D3C110-61C6-7167-F187-DEEC7EB61D15}"/>
                  </a:ext>
                </a:extLst>
              </p:cNvPr>
              <p:cNvGraphicFramePr>
                <a:graphicFrameLocks noChangeAspect="1"/>
              </p:cNvGraphicFramePr>
              <p:nvPr/>
            </p:nvGraphicFramePr>
            <p:xfrm>
              <a:off x="8218448" y="1987612"/>
              <a:ext cx="3999496" cy="2226460"/>
            </p:xfrm>
            <a:graphic>
              <a:graphicData uri="http://schemas.microsoft.com/office/drawing/2017/model3d">
                <am3d:model3d r:embed="rId2">
                  <am3d:spPr>
                    <a:xfrm>
                      <a:off x="0" y="0"/>
                      <a:ext cx="3999496" cy="2226460"/>
                    </a:xfrm>
                    <a:prstGeom prst="rect">
                      <a:avLst/>
                    </a:prstGeom>
                  </am3d:spPr>
                  <am3d:camera>
                    <am3d:pos x="0" y="0" z="68224509"/>
                    <am3d:up dx="0" dy="36000000" dz="0"/>
                    <am3d:lookAt x="0" y="0" z="0"/>
                    <am3d:perspective fov="2700000"/>
                  </am3d:camera>
                  <am3d:trans>
                    <am3d:meterPerModelUnit n="186651" d="1000000"/>
                    <am3d:preTrans dx="117870" dy="-9118949" dz="153549"/>
                    <am3d:scale>
                      <am3d:sx n="1000000" d="1000000"/>
                      <am3d:sy n="1000000" d="1000000"/>
                      <am3d:sz n="1000000" d="1000000"/>
                    </am3d:scale>
                    <am3d:rot ax="494288" ay="264669" az="38281"/>
                    <am3d:postTrans dx="0" dy="0" dz="0"/>
                  </am3d:trans>
                  <am3d:raster rName="Office3DRenderer" rVer="16.0.8326">
                    <am3d:blip r:embed="rId3"/>
                  </am3d:raster>
                  <am3d:objViewport viewportSz="515701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30D3C110-61C6-7167-F187-DEEC7EB61D15}"/>
                  </a:ext>
                </a:extLst>
              </p:cNvPr>
              <p:cNvPicPr>
                <a:picLocks noGrp="1" noRot="1" noChangeAspect="1" noMove="1" noResize="1" noEditPoints="1" noAdjustHandles="1" noChangeArrowheads="1" noChangeShapeType="1" noCrop="1"/>
              </p:cNvPicPr>
              <p:nvPr/>
            </p:nvPicPr>
            <p:blipFill>
              <a:blip r:embed="rId3"/>
              <a:stretch>
                <a:fillRect/>
              </a:stretch>
            </p:blipFill>
            <p:spPr>
              <a:xfrm>
                <a:off x="8218448" y="1987612"/>
                <a:ext cx="3999496" cy="2226460"/>
              </a:xfrm>
              <a:prstGeom prst="rect">
                <a:avLst/>
              </a:prstGeom>
            </p:spPr>
          </p:pic>
        </mc:Fallback>
      </mc:AlternateContent>
    </p:spTree>
    <p:extLst>
      <p:ext uri="{BB962C8B-B14F-4D97-AF65-F5344CB8AC3E}">
        <p14:creationId xmlns:p14="http://schemas.microsoft.com/office/powerpoint/2010/main" val="2017451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19851F-4305-4854-B51C-49F1E47FE452}"/>
              </a:ext>
            </a:extLst>
          </p:cNvPr>
          <p:cNvSpPr>
            <a:spLocks noGrp="1"/>
          </p:cNvSpPr>
          <p:nvPr>
            <p:ph type="title"/>
          </p:nvPr>
        </p:nvSpPr>
        <p:spPr>
          <a:xfrm>
            <a:off x="5867400" y="1863970"/>
            <a:ext cx="5480049" cy="1872028"/>
          </a:xfrm>
        </p:spPr>
        <p:txBody>
          <a:bodyPr/>
          <a:lstStyle/>
          <a:p>
            <a:pPr algn="ctr"/>
            <a:r>
              <a:rPr lang="en-US" sz="4400" b="1" dirty="0">
                <a:effectLst/>
                <a:latin typeface="Times New Roman" panose="02020603050405020304" pitchFamily="18" charset="0"/>
                <a:ea typeface="Microsoft Sans Serif" panose="020B0604020202020204" pitchFamily="34" charset="0"/>
                <a:cs typeface="Microsoft Sans Serif" panose="020B0604020202020204" pitchFamily="34" charset="0"/>
              </a:rPr>
              <a:t>Automated Drone Simulator</a:t>
            </a:r>
            <a:endParaRPr lang="en-IN" sz="4400" dirty="0">
              <a:effectLst/>
              <a:latin typeface="Microsoft Sans Serif" panose="020B0604020202020204" pitchFamily="34" charset="0"/>
              <a:ea typeface="Microsoft Sans Serif" panose="020B0604020202020204" pitchFamily="34" charset="0"/>
            </a:endParaRPr>
          </a:p>
        </p:txBody>
      </p:sp>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3466903D-374C-551C-F9BC-3B43173DD768}"/>
                  </a:ext>
                </a:extLst>
              </p:cNvPr>
              <p:cNvGraphicFramePr>
                <a:graphicFrameLocks noChangeAspect="1"/>
              </p:cNvGraphicFramePr>
              <p:nvPr>
                <p:extLst>
                  <p:ext uri="{D42A27DB-BD31-4B8C-83A1-F6EECF244321}">
                    <p14:modId xmlns:p14="http://schemas.microsoft.com/office/powerpoint/2010/main" val="1488024813"/>
                  </p:ext>
                </p:extLst>
              </p:nvPr>
            </p:nvGraphicFramePr>
            <p:xfrm>
              <a:off x="-166553" y="981480"/>
              <a:ext cx="6894417" cy="3969921"/>
            </p:xfrm>
            <a:graphic>
              <a:graphicData uri="http://schemas.microsoft.com/office/drawing/2017/model3d">
                <am3d:model3d r:embed="rId2">
                  <am3d:spPr>
                    <a:xfrm>
                      <a:off x="0" y="0"/>
                      <a:ext cx="6894417" cy="3969921"/>
                    </a:xfrm>
                    <a:prstGeom prst="rect">
                      <a:avLst/>
                    </a:prstGeom>
                  </am3d:spPr>
                  <am3d:camera>
                    <am3d:pos x="0" y="0" z="68224509"/>
                    <am3d:up dx="0" dy="36000000" dz="0"/>
                    <am3d:lookAt x="0" y="0" z="0"/>
                    <am3d:perspective fov="2700000"/>
                  </am3d:camera>
                  <am3d:trans>
                    <am3d:meterPerModelUnit n="186651" d="1000000"/>
                    <am3d:preTrans dx="117870" dy="-9118949" dz="153549"/>
                    <am3d:scale>
                      <am3d:sx n="1000000" d="1000000"/>
                      <am3d:sy n="1000000" d="1000000"/>
                      <am3d:sz n="1000000" d="1000000"/>
                    </am3d:scale>
                    <am3d:rot ax="534223" ay="898199" az="139044"/>
                    <am3d:postTrans dx="0" dy="0" dz="0"/>
                  </am3d:trans>
                  <am3d:raster rName="Office3DRenderer" rVer="16.0.8326">
                    <am3d:blip r:embed="rId3"/>
                  </am3d:raster>
                  <am3d:objViewport viewportSz="87490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3466903D-374C-551C-F9BC-3B43173DD768}"/>
                  </a:ext>
                </a:extLst>
              </p:cNvPr>
              <p:cNvPicPr>
                <a:picLocks noGrp="1" noRot="1" noChangeAspect="1" noMove="1" noResize="1" noEditPoints="1" noAdjustHandles="1" noChangeArrowheads="1" noChangeShapeType="1" noCrop="1"/>
              </p:cNvPicPr>
              <p:nvPr/>
            </p:nvPicPr>
            <p:blipFill>
              <a:blip r:embed="rId3"/>
              <a:stretch>
                <a:fillRect/>
              </a:stretch>
            </p:blipFill>
            <p:spPr>
              <a:xfrm>
                <a:off x="-166553" y="981480"/>
                <a:ext cx="6894417" cy="3969921"/>
              </a:xfrm>
              <a:prstGeom prst="rect">
                <a:avLst/>
              </a:prstGeom>
            </p:spPr>
          </p:pic>
        </mc:Fallback>
      </mc:AlternateContent>
      <p:graphicFrame>
        <p:nvGraphicFramePr>
          <p:cNvPr id="7" name="Table 8">
            <a:extLst>
              <a:ext uri="{FF2B5EF4-FFF2-40B4-BE49-F238E27FC236}">
                <a16:creationId xmlns:a16="http://schemas.microsoft.com/office/drawing/2014/main" id="{5F5F465C-6E94-1651-8BB6-588146B9A266}"/>
              </a:ext>
            </a:extLst>
          </p:cNvPr>
          <p:cNvGraphicFramePr>
            <a:graphicFrameLocks noGrp="1"/>
          </p:cNvGraphicFramePr>
          <p:nvPr/>
        </p:nvGraphicFramePr>
        <p:xfrm>
          <a:off x="5867400" y="4145280"/>
          <a:ext cx="6160478" cy="1886280"/>
        </p:xfrm>
        <a:graphic>
          <a:graphicData uri="http://schemas.openxmlformats.org/drawingml/2006/table">
            <a:tbl>
              <a:tblPr firstRow="1" bandRow="1">
                <a:tableStyleId>{5C22544A-7EE6-4342-B048-85BDC9FD1C3A}</a:tableStyleId>
              </a:tblPr>
              <a:tblGrid>
                <a:gridCol w="3080239">
                  <a:extLst>
                    <a:ext uri="{9D8B030D-6E8A-4147-A177-3AD203B41FA5}">
                      <a16:colId xmlns:a16="http://schemas.microsoft.com/office/drawing/2014/main" val="2172078669"/>
                    </a:ext>
                  </a:extLst>
                </a:gridCol>
                <a:gridCol w="3080239">
                  <a:extLst>
                    <a:ext uri="{9D8B030D-6E8A-4147-A177-3AD203B41FA5}">
                      <a16:colId xmlns:a16="http://schemas.microsoft.com/office/drawing/2014/main" val="1880865792"/>
                    </a:ext>
                  </a:extLst>
                </a:gridCol>
              </a:tblGrid>
              <a:tr h="521640">
                <a:tc>
                  <a:txBody>
                    <a:bodyPr/>
                    <a:lstStyle/>
                    <a:p>
                      <a:pPr algn="ctr"/>
                      <a:r>
                        <a:rPr lang="en-IN" sz="2400" dirty="0">
                          <a:latin typeface="Castellar" panose="020A0402060406010301" pitchFamily="18" charset="0"/>
                        </a:rPr>
                        <a:t>NAME</a:t>
                      </a:r>
                    </a:p>
                  </a:txBody>
                  <a:tcPr/>
                </a:tc>
                <a:tc>
                  <a:txBody>
                    <a:bodyPr/>
                    <a:lstStyle/>
                    <a:p>
                      <a:pPr algn="ctr"/>
                      <a:r>
                        <a:rPr lang="en-IN" sz="2400" dirty="0">
                          <a:latin typeface="Castellar" panose="020A0402060406010301" pitchFamily="18" charset="0"/>
                        </a:rPr>
                        <a:t>ROLL NO</a:t>
                      </a:r>
                    </a:p>
                  </a:txBody>
                  <a:tcPr/>
                </a:tc>
                <a:extLst>
                  <a:ext uri="{0D108BD9-81ED-4DB2-BD59-A6C34878D82A}">
                    <a16:rowId xmlns:a16="http://schemas.microsoft.com/office/drawing/2014/main" val="4065927285"/>
                  </a:ext>
                </a:extLst>
              </a:tr>
              <a:tr h="682320">
                <a:tc>
                  <a:txBody>
                    <a:bodyPr/>
                    <a:lstStyle/>
                    <a:p>
                      <a:pPr algn="ctr"/>
                      <a:r>
                        <a:rPr lang="en-IN" sz="2800" dirty="0"/>
                        <a:t>SAI HITESH</a:t>
                      </a:r>
                    </a:p>
                  </a:txBody>
                  <a:tcPr/>
                </a:tc>
                <a:tc>
                  <a:txBody>
                    <a:bodyPr/>
                    <a:lstStyle/>
                    <a:p>
                      <a:r>
                        <a:rPr lang="en-IN" sz="2800" dirty="0"/>
                        <a:t>CB.EN.U4CSE21266</a:t>
                      </a:r>
                    </a:p>
                  </a:txBody>
                  <a:tcPr/>
                </a:tc>
                <a:extLst>
                  <a:ext uri="{0D108BD9-81ED-4DB2-BD59-A6C34878D82A}">
                    <a16:rowId xmlns:a16="http://schemas.microsoft.com/office/drawing/2014/main" val="1879854110"/>
                  </a:ext>
                </a:extLst>
              </a:tr>
              <a:tr h="682320">
                <a:tc>
                  <a:txBody>
                    <a:bodyPr/>
                    <a:lstStyle/>
                    <a:p>
                      <a:pPr algn="ctr"/>
                      <a:r>
                        <a:rPr lang="en-IN" sz="2800" dirty="0"/>
                        <a:t>VEMULA</a:t>
                      </a:r>
                      <a:r>
                        <a:rPr lang="en-IN" sz="2400" dirty="0"/>
                        <a:t> </a:t>
                      </a:r>
                      <a:r>
                        <a:rPr lang="en-IN" sz="2800" dirty="0"/>
                        <a:t>RAMESH</a:t>
                      </a:r>
                    </a:p>
                  </a:txBody>
                  <a:tcPr/>
                </a:tc>
                <a:tc>
                  <a:txBody>
                    <a:bodyPr/>
                    <a:lstStyle/>
                    <a:p>
                      <a:r>
                        <a:rPr lang="en-IN" sz="2800" dirty="0"/>
                        <a:t>CB.EN.U4CSE21267</a:t>
                      </a:r>
                    </a:p>
                  </a:txBody>
                  <a:tcPr/>
                </a:tc>
                <a:extLst>
                  <a:ext uri="{0D108BD9-81ED-4DB2-BD59-A6C34878D82A}">
                    <a16:rowId xmlns:a16="http://schemas.microsoft.com/office/drawing/2014/main" val="2877480056"/>
                  </a:ext>
                </a:extLst>
              </a:tr>
            </a:tbl>
          </a:graphicData>
        </a:graphic>
      </p:graphicFrame>
      <p:sp>
        <p:nvSpPr>
          <p:cNvPr id="2" name="TextBox 1">
            <a:extLst>
              <a:ext uri="{FF2B5EF4-FFF2-40B4-BE49-F238E27FC236}">
                <a16:creationId xmlns:a16="http://schemas.microsoft.com/office/drawing/2014/main" id="{EB993089-46AF-02EB-4D85-726154AB76E7}"/>
              </a:ext>
            </a:extLst>
          </p:cNvPr>
          <p:cNvSpPr txBox="1"/>
          <p:nvPr/>
        </p:nvSpPr>
        <p:spPr>
          <a:xfrm>
            <a:off x="4152900" y="135835"/>
            <a:ext cx="3886200" cy="1015663"/>
          </a:xfrm>
          <a:prstGeom prst="rect">
            <a:avLst/>
          </a:prstGeom>
          <a:noFill/>
        </p:spPr>
        <p:txBody>
          <a:bodyPr wrap="square" rtlCol="0">
            <a:spAutoFit/>
          </a:bodyPr>
          <a:lstStyle/>
          <a:p>
            <a:r>
              <a:rPr lang="en-IN" sz="6000" dirty="0">
                <a:latin typeface="Castellar" panose="020A0402060406010301" pitchFamily="18" charset="0"/>
              </a:rPr>
              <a:t>TEAM 22</a:t>
            </a:r>
          </a:p>
        </p:txBody>
      </p:sp>
    </p:spTree>
    <p:extLst>
      <p:ext uri="{BB962C8B-B14F-4D97-AF65-F5344CB8AC3E}">
        <p14:creationId xmlns:p14="http://schemas.microsoft.com/office/powerpoint/2010/main" val="695284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8620" y="381000"/>
            <a:ext cx="4372274" cy="1600200"/>
          </a:xfrm>
        </p:spPr>
        <p:txBody>
          <a:bodyPr/>
          <a:lstStyle/>
          <a:p>
            <a:r>
              <a:rPr lang="en-US" dirty="0"/>
              <a:t>Problem statement</a:t>
            </a:r>
          </a:p>
        </p:txBody>
      </p:sp>
      <p:sp>
        <p:nvSpPr>
          <p:cNvPr id="8" name="Text Placeholder 7"/>
          <p:cNvSpPr>
            <a:spLocks noGrp="1"/>
          </p:cNvSpPr>
          <p:nvPr>
            <p:ph type="body" sz="half" idx="2"/>
          </p:nvPr>
        </p:nvSpPr>
        <p:spPr>
          <a:xfrm>
            <a:off x="388620" y="2406770"/>
            <a:ext cx="4168139" cy="3660626"/>
          </a:xfrm>
        </p:spPr>
        <p:txBody>
          <a:bodyPr>
            <a:normAutofit/>
          </a:bodyPr>
          <a:lstStyle/>
          <a:p>
            <a:r>
              <a:rPr lang="en-US" sz="2000" dirty="0"/>
              <a:t>Design an automated drone simulator that operates in a 3D plane. The stimulator should enable the drone to navigate to a destination while avoiding obstacles, calculate the speed and time taken for the journey, and provide detailed analysis of the path, including nearby obstacles, altitude variations, and estimated time of arrival.</a:t>
            </a:r>
          </a:p>
        </p:txBody>
      </p:sp>
      <p:sp>
        <p:nvSpPr>
          <p:cNvPr id="16" name="Slide Number Placeholder 7">
            <a:extLst>
              <a:ext uri="{FF2B5EF4-FFF2-40B4-BE49-F238E27FC236}">
                <a16:creationId xmlns:a16="http://schemas.microsoft.com/office/drawing/2014/main" id="{4E853D09-2599-405C-AD24-D93FEBFCE788}"/>
              </a:ext>
            </a:extLst>
          </p:cNvPr>
          <p:cNvSpPr>
            <a:spLocks noGrp="1"/>
          </p:cNvSpPr>
          <p:nvPr>
            <p:ph type="sldNum" sz="quarter" idx="12"/>
          </p:nvPr>
        </p:nvSpPr>
        <p:spPr/>
        <p:txBody>
          <a:bodyPr/>
          <a:lstStyle/>
          <a:p>
            <a:fld id="{8C2E478F-E849-4A8C-AF1F-CBCC78A7CBFA}" type="slidenum">
              <a:rPr lang="en-US" smtClean="0"/>
              <a:pPr/>
              <a:t>4</a:t>
            </a:fld>
            <a:endParaRPr lang="en-US" dirty="0"/>
          </a:p>
        </p:txBody>
      </p:sp>
      <p:sp>
        <p:nvSpPr>
          <p:cNvPr id="6" name="Shape 61">
            <a:extLst>
              <a:ext uri="{FF2B5EF4-FFF2-40B4-BE49-F238E27FC236}">
                <a16:creationId xmlns:a16="http://schemas.microsoft.com/office/drawing/2014/main" id="{619CD343-EE69-4688-9F90-213BA21A0B93}"/>
              </a:ext>
            </a:extLst>
          </p:cNvPr>
          <p:cNvSpPr/>
          <p:nvPr/>
        </p:nvSpPr>
        <p:spPr>
          <a:xfrm>
            <a:off x="9356458" y="6366765"/>
            <a:ext cx="1997342" cy="346249"/>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D0B11F76-33E0-1E19-AE2A-6850A55E85D5}"/>
                  </a:ext>
                </a:extLst>
              </p:cNvPr>
              <p:cNvGraphicFramePr>
                <a:graphicFrameLocks noChangeAspect="1"/>
              </p:cNvGraphicFramePr>
              <p:nvPr>
                <p:extLst>
                  <p:ext uri="{D42A27DB-BD31-4B8C-83A1-F6EECF244321}">
                    <p14:modId xmlns:p14="http://schemas.microsoft.com/office/powerpoint/2010/main" val="3334063728"/>
                  </p:ext>
                </p:extLst>
              </p:nvPr>
            </p:nvGraphicFramePr>
            <p:xfrm>
              <a:off x="5436599" y="964361"/>
              <a:ext cx="6445170" cy="4046081"/>
            </p:xfrm>
            <a:graphic>
              <a:graphicData uri="http://schemas.microsoft.com/office/drawing/2017/model3d">
                <am3d:model3d r:embed="rId3">
                  <am3d:spPr>
                    <a:xfrm>
                      <a:off x="0" y="0"/>
                      <a:ext cx="6445170" cy="4046081"/>
                    </a:xfrm>
                    <a:prstGeom prst="rect">
                      <a:avLst/>
                    </a:prstGeom>
                  </am3d:spPr>
                  <am3d:camera>
                    <am3d:pos x="0" y="0" z="68224509"/>
                    <am3d:up dx="0" dy="36000000" dz="0"/>
                    <am3d:lookAt x="0" y="0" z="0"/>
                    <am3d:perspective fov="2700000"/>
                  </am3d:camera>
                  <am3d:trans>
                    <am3d:meterPerModelUnit n="186651" d="1000000"/>
                    <am3d:preTrans dx="117870" dy="-9118949" dz="153549"/>
                    <am3d:scale>
                      <am3d:sx n="1000000" d="1000000"/>
                      <am3d:sy n="1000000" d="1000000"/>
                      <am3d:sz n="1000000" d="1000000"/>
                    </am3d:scale>
                    <am3d:rot ax="2699110" ay="78531" az="78471"/>
                    <am3d:postTrans dx="0" dy="0" dz="0"/>
                  </am3d:trans>
                  <am3d:raster rName="Office3DRenderer" rVer="16.0.8326">
                    <am3d:blip r:embed="rId4"/>
                  </am3d:raster>
                  <am3d:objViewport viewportSz="87490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D0B11F76-33E0-1E19-AE2A-6850A55E85D5}"/>
                  </a:ext>
                </a:extLst>
              </p:cNvPr>
              <p:cNvPicPr>
                <a:picLocks noGrp="1" noRot="1" noChangeAspect="1" noMove="1" noResize="1" noEditPoints="1" noAdjustHandles="1" noChangeArrowheads="1" noChangeShapeType="1" noCrop="1"/>
              </p:cNvPicPr>
              <p:nvPr/>
            </p:nvPicPr>
            <p:blipFill>
              <a:blip r:embed="rId4"/>
              <a:stretch>
                <a:fillRect/>
              </a:stretch>
            </p:blipFill>
            <p:spPr>
              <a:xfrm>
                <a:off x="5436599" y="964361"/>
                <a:ext cx="6445170" cy="4046081"/>
              </a:xfrm>
              <a:prstGeom prst="rect">
                <a:avLst/>
              </a:prstGeom>
            </p:spPr>
          </p:pic>
        </mc:Fallback>
      </mc:AlternateContent>
    </p:spTree>
    <p:extLst>
      <p:ext uri="{BB962C8B-B14F-4D97-AF65-F5344CB8AC3E}">
        <p14:creationId xmlns:p14="http://schemas.microsoft.com/office/powerpoint/2010/main" val="562941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C0F1EA83-36D1-42E1-BECF-55759DD79FBC}"/>
              </a:ext>
            </a:extLst>
          </p:cNvPr>
          <p:cNvSpPr>
            <a:spLocks noGrp="1"/>
          </p:cNvSpPr>
          <p:nvPr>
            <p:ph type="sldNum" sz="quarter" idx="15"/>
          </p:nvPr>
        </p:nvSpPr>
        <p:spPr>
          <a:xfrm>
            <a:off x="9125680" y="6356350"/>
            <a:ext cx="2743200" cy="365125"/>
          </a:xfrm>
        </p:spPr>
        <p:txBody>
          <a:bodyPr/>
          <a:lstStyle/>
          <a:p>
            <a:fld id="{45C00377-489B-40EC-B059-26BDDD2E89B9}" type="slidenum">
              <a:rPr lang="en-US" smtClean="0"/>
              <a:t>5</a:t>
            </a:fld>
            <a:endParaRPr lang="en-US" dirty="0"/>
          </a:p>
        </p:txBody>
      </p:sp>
      <mc:AlternateContent xmlns:mc="http://schemas.openxmlformats.org/markup-compatibility/2006">
        <mc:Choice xmlns:am3d="http://schemas.microsoft.com/office/drawing/2017/model3d" Requires="am3d">
          <p:graphicFrame>
            <p:nvGraphicFramePr>
              <p:cNvPr id="11" name="3D Model 10">
                <a:extLst>
                  <a:ext uri="{FF2B5EF4-FFF2-40B4-BE49-F238E27FC236}">
                    <a16:creationId xmlns:a16="http://schemas.microsoft.com/office/drawing/2014/main" id="{3502DCD1-1255-1B2C-3A5B-19E1DB270DD9}"/>
                  </a:ext>
                </a:extLst>
              </p:cNvPr>
              <p:cNvGraphicFramePr>
                <a:graphicFrameLocks noChangeAspect="1"/>
              </p:cNvGraphicFramePr>
              <p:nvPr>
                <p:extLst>
                  <p:ext uri="{D42A27DB-BD31-4B8C-83A1-F6EECF244321}">
                    <p14:modId xmlns:p14="http://schemas.microsoft.com/office/powerpoint/2010/main" val="2094167245"/>
                  </p:ext>
                </p:extLst>
              </p:nvPr>
            </p:nvGraphicFramePr>
            <p:xfrm>
              <a:off x="2642435" y="-617078"/>
              <a:ext cx="6483245" cy="4046078"/>
            </p:xfrm>
            <a:graphic>
              <a:graphicData uri="http://schemas.microsoft.com/office/drawing/2017/model3d">
                <am3d:model3d r:embed="rId3">
                  <am3d:spPr>
                    <a:xfrm>
                      <a:off x="0" y="0"/>
                      <a:ext cx="6483245" cy="4046078"/>
                    </a:xfrm>
                    <a:prstGeom prst="rect">
                      <a:avLst/>
                    </a:prstGeom>
                  </am3d:spPr>
                  <am3d:camera>
                    <am3d:pos x="0" y="0" z="68224509"/>
                    <am3d:up dx="0" dy="36000000" dz="0"/>
                    <am3d:lookAt x="0" y="0" z="0"/>
                    <am3d:perspective fov="2700000"/>
                  </am3d:camera>
                  <am3d:trans>
                    <am3d:meterPerModelUnit n="186651" d="1000000"/>
                    <am3d:preTrans dx="117870" dy="-9118949" dz="153549"/>
                    <am3d:scale>
                      <am3d:sx n="1000000" d="1000000"/>
                      <am3d:sy n="1000000" d="1000000"/>
                      <am3d:sz n="1000000" d="1000000"/>
                    </am3d:scale>
                    <am3d:rot ax="2442693" ay="49919" az="42948"/>
                    <am3d:postTrans dx="0" dy="0" dz="0"/>
                  </am3d:trans>
                  <am3d:raster rName="Office3DRenderer" rVer="16.0.8326">
                    <am3d:blip r:embed="rId4"/>
                  </am3d:raster>
                  <am3d:objViewport viewportSz="874904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a:extLst>
                  <a:ext uri="{FF2B5EF4-FFF2-40B4-BE49-F238E27FC236}">
                    <a16:creationId xmlns:a16="http://schemas.microsoft.com/office/drawing/2014/main" id="{3502DCD1-1255-1B2C-3A5B-19E1DB270DD9}"/>
                  </a:ext>
                </a:extLst>
              </p:cNvPr>
              <p:cNvPicPr>
                <a:picLocks noGrp="1" noRot="1" noChangeAspect="1" noMove="1" noResize="1" noEditPoints="1" noAdjustHandles="1" noChangeArrowheads="1" noChangeShapeType="1" noCrop="1"/>
              </p:cNvPicPr>
              <p:nvPr/>
            </p:nvPicPr>
            <p:blipFill>
              <a:blip r:embed="rId4"/>
              <a:stretch>
                <a:fillRect/>
              </a:stretch>
            </p:blipFill>
            <p:spPr>
              <a:xfrm>
                <a:off x="2642435" y="-617078"/>
                <a:ext cx="6483245" cy="4046078"/>
              </a:xfrm>
              <a:prstGeom prst="rect">
                <a:avLst/>
              </a:prstGeom>
            </p:spPr>
          </p:pic>
        </mc:Fallback>
      </mc:AlternateContent>
      <p:sp>
        <p:nvSpPr>
          <p:cNvPr id="15" name="TextBox 14">
            <a:extLst>
              <a:ext uri="{FF2B5EF4-FFF2-40B4-BE49-F238E27FC236}">
                <a16:creationId xmlns:a16="http://schemas.microsoft.com/office/drawing/2014/main" id="{FDAC599D-9108-0A1C-C52A-E78484DDC3FC}"/>
              </a:ext>
            </a:extLst>
          </p:cNvPr>
          <p:cNvSpPr txBox="1"/>
          <p:nvPr/>
        </p:nvSpPr>
        <p:spPr>
          <a:xfrm>
            <a:off x="548640" y="3429000"/>
            <a:ext cx="6096000" cy="769441"/>
          </a:xfrm>
          <a:prstGeom prst="rect">
            <a:avLst/>
          </a:prstGeom>
          <a:noFill/>
        </p:spPr>
        <p:txBody>
          <a:bodyPr wrap="square">
            <a:spAutoFit/>
          </a:bodyPr>
          <a:lstStyle/>
          <a:p>
            <a:r>
              <a:rPr lang="en-IN" sz="4400" dirty="0"/>
              <a:t>Introduction:</a:t>
            </a:r>
            <a:endParaRPr lang="en-IN" dirty="0"/>
          </a:p>
        </p:txBody>
      </p:sp>
      <p:sp>
        <p:nvSpPr>
          <p:cNvPr id="17" name="TextBox 16">
            <a:extLst>
              <a:ext uri="{FF2B5EF4-FFF2-40B4-BE49-F238E27FC236}">
                <a16:creationId xmlns:a16="http://schemas.microsoft.com/office/drawing/2014/main" id="{070FF1D2-1FEE-6F1E-F7A4-4DD8535692C1}"/>
              </a:ext>
            </a:extLst>
          </p:cNvPr>
          <p:cNvSpPr txBox="1"/>
          <p:nvPr/>
        </p:nvSpPr>
        <p:spPr>
          <a:xfrm>
            <a:off x="548640" y="4198441"/>
            <a:ext cx="11094720" cy="2308324"/>
          </a:xfrm>
          <a:prstGeom prst="rect">
            <a:avLst/>
          </a:prstGeom>
          <a:noFill/>
        </p:spPr>
        <p:txBody>
          <a:bodyPr wrap="square">
            <a:spAutoFit/>
          </a:bodyPr>
          <a:lstStyle/>
          <a:p>
            <a:r>
              <a:rPr lang="en-IN" sz="2400" dirty="0"/>
              <a:t>Hybrid data structures combine the features and characteristics of two or more different data structures to create a new structure that provides advantages in terms of efficiency and solving complex problems. These structures leverage the strengths of multiple data structures to address specific requirements and optimize performance . The significance of hybrid data structures lies in their ability to provide tailored solutions for complex problems by leveraging the strengths of different data structures.</a:t>
            </a:r>
          </a:p>
        </p:txBody>
      </p:sp>
    </p:spTree>
    <p:extLst>
      <p:ext uri="{BB962C8B-B14F-4D97-AF65-F5344CB8AC3E}">
        <p14:creationId xmlns:p14="http://schemas.microsoft.com/office/powerpoint/2010/main" val="697528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035365" y="144986"/>
            <a:ext cx="4973755" cy="1600200"/>
          </a:xfrm>
        </p:spPr>
        <p:txBody>
          <a:bodyPr/>
          <a:lstStyle/>
          <a:p>
            <a:pPr algn="ctr"/>
            <a:r>
              <a:rPr lang="en-US" dirty="0"/>
              <a:t>HYBRID DATA STRUCTURES DESCRIPTION:</a:t>
            </a:r>
          </a:p>
        </p:txBody>
      </p:sp>
      <p:sp>
        <p:nvSpPr>
          <p:cNvPr id="8" name="Text Placeholder 7"/>
          <p:cNvSpPr>
            <a:spLocks noGrp="1"/>
          </p:cNvSpPr>
          <p:nvPr>
            <p:ph type="body" sz="half" idx="2"/>
          </p:nvPr>
        </p:nvSpPr>
        <p:spPr>
          <a:xfrm>
            <a:off x="7193280" y="2423099"/>
            <a:ext cx="4815840" cy="4202696"/>
          </a:xfrm>
        </p:spPr>
        <p:txBody>
          <a:bodyPr>
            <a:noAutofit/>
          </a:bodyPr>
          <a:lstStyle/>
          <a:p>
            <a:r>
              <a:rPr lang="en-US" sz="1400" dirty="0"/>
              <a:t>The chosen hybrid data structure in the given code is a combination of a graph and a priority queue (implemented using a heap). This hybrid data structure is used to efficiently solve the problem of finding the shortest path for a drone in a grid-based environment with </a:t>
            </a:r>
            <a:r>
              <a:rPr lang="en-US" sz="1400" dirty="0" err="1"/>
              <a:t>obstacles.The</a:t>
            </a:r>
            <a:r>
              <a:rPr lang="en-US" sz="1400" dirty="0"/>
              <a:t> graph data structure is used to represent the grid environment. It consists of a list of nodes and a dictionary that maps each node to its neighboring nodes. This allows efficient traversal of the graph and retrieval of neighboring nodes. The graph is constructed by adding nodes for each position in the grid (excluding obstacle positions) and creating edges between adjacent </a:t>
            </a:r>
            <a:r>
              <a:rPr lang="en-US" sz="1400" dirty="0" err="1"/>
              <a:t>nodes.The</a:t>
            </a:r>
            <a:r>
              <a:rPr lang="en-US" sz="1400" dirty="0"/>
              <a:t> priority queue (</a:t>
            </a:r>
            <a:r>
              <a:rPr lang="en-US" sz="1400" dirty="0" err="1"/>
              <a:t>heapq</a:t>
            </a:r>
            <a:r>
              <a:rPr lang="en-US" sz="1400" dirty="0"/>
              <a:t>) is used to prioritize nodes during Dijkstra's algorithm, which is employed to find the shortest path from the start position to the target position. The priority queue ensures that nodes with smaller distances are processed first, allowing the algorithm to explore the most promising paths early on. The priority queue is implemented using a heap, which provides efficient insertion and retrieval of the node with the minimum distance.</a:t>
            </a:r>
          </a:p>
          <a:p>
            <a:endParaRPr lang="en-US" sz="1400" dirty="0"/>
          </a:p>
        </p:txBody>
      </p:sp>
      <p:sp>
        <p:nvSpPr>
          <p:cNvPr id="20" name="Slide Number Placeholder 7">
            <a:extLst>
              <a:ext uri="{FF2B5EF4-FFF2-40B4-BE49-F238E27FC236}">
                <a16:creationId xmlns:a16="http://schemas.microsoft.com/office/drawing/2014/main" id="{F4136C3A-ACFF-4466-84EF-1985C2EDCFE0}"/>
              </a:ext>
            </a:extLst>
          </p:cNvPr>
          <p:cNvSpPr>
            <a:spLocks noGrp="1"/>
          </p:cNvSpPr>
          <p:nvPr>
            <p:ph type="sldNum" sz="quarter" idx="12"/>
          </p:nvPr>
        </p:nvSpPr>
        <p:spPr>
          <a:xfrm>
            <a:off x="9125680" y="6356350"/>
            <a:ext cx="2743200" cy="365125"/>
          </a:xfrm>
        </p:spPr>
        <p:txBody>
          <a:bodyPr/>
          <a:lstStyle/>
          <a:p>
            <a:fld id="{8C2E478F-E849-4A8C-AF1F-CBCC78A7CBFA}" type="slidenum">
              <a:rPr lang="en-US" smtClean="0"/>
              <a:pPr/>
              <a:t>6</a:t>
            </a:fld>
            <a:endParaRPr lang="en-US" dirty="0"/>
          </a:p>
        </p:txBody>
      </p:sp>
      <p:sp>
        <p:nvSpPr>
          <p:cNvPr id="6" name="Shape 61">
            <a:extLst>
              <a:ext uri="{FF2B5EF4-FFF2-40B4-BE49-F238E27FC236}">
                <a16:creationId xmlns:a16="http://schemas.microsoft.com/office/drawing/2014/main" id="{DE2020AD-F5B5-4377-907C-BBA422D8C171}"/>
              </a:ext>
            </a:extLst>
          </p:cNvPr>
          <p:cNvSpPr/>
          <p:nvPr/>
        </p:nvSpPr>
        <p:spPr>
          <a:xfrm>
            <a:off x="9356458" y="6366765"/>
            <a:ext cx="38537" cy="346249"/>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endParaRPr lang="en-US" sz="2000" b="1" i="0" spc="0" dirty="0">
              <a:solidFill>
                <a:schemeClr val="tx1"/>
              </a:solidFill>
              <a:latin typeface="Gill Sans" panose="020B0502020104020203" pitchFamily="34" charset="-79"/>
              <a:cs typeface="Gill Sans" panose="020B0502020104020203" pitchFamily="34" charset="-79"/>
            </a:endParaRPr>
          </a:p>
        </p:txBody>
      </p:sp>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E22D5707-1910-63F3-082B-D0256A40FFE9}"/>
                  </a:ext>
                </a:extLst>
              </p:cNvPr>
              <p:cNvGraphicFramePr>
                <a:graphicFrameLocks noChangeAspect="1"/>
              </p:cNvGraphicFramePr>
              <p:nvPr>
                <p:extLst>
                  <p:ext uri="{D42A27DB-BD31-4B8C-83A1-F6EECF244321}">
                    <p14:modId xmlns:p14="http://schemas.microsoft.com/office/powerpoint/2010/main" val="4271136002"/>
                  </p:ext>
                </p:extLst>
              </p:nvPr>
            </p:nvGraphicFramePr>
            <p:xfrm>
              <a:off x="-237532" y="624841"/>
              <a:ext cx="7272897" cy="4808042"/>
            </p:xfrm>
            <a:graphic>
              <a:graphicData uri="http://schemas.microsoft.com/office/drawing/2017/model3d">
                <am3d:model3d r:embed="rId3">
                  <am3d:spPr>
                    <a:xfrm>
                      <a:off x="0" y="0"/>
                      <a:ext cx="7272897" cy="4808042"/>
                    </a:xfrm>
                    <a:prstGeom prst="rect">
                      <a:avLst/>
                    </a:prstGeom>
                  </am3d:spPr>
                  <am3d:camera>
                    <am3d:pos x="0" y="0" z="68224509"/>
                    <am3d:up dx="0" dy="36000000" dz="0"/>
                    <am3d:lookAt x="0" y="0" z="0"/>
                    <am3d:perspective fov="2700000"/>
                  </am3d:camera>
                  <am3d:trans>
                    <am3d:meterPerModelUnit n="186651" d="1000000"/>
                    <am3d:preTrans dx="117870" dy="-9118949" dz="153549"/>
                    <am3d:scale>
                      <am3d:sx n="1000000" d="1000000"/>
                      <am3d:sy n="1000000" d="1000000"/>
                      <am3d:sz n="1000000" d="1000000"/>
                    </am3d:scale>
                    <am3d:rot ax="931890" ay="1461995" az="392460"/>
                    <am3d:postTrans dx="0" dy="0" dz="0"/>
                  </am3d:trans>
                  <am3d:raster rName="Office3DRenderer" rVer="16.0.8326">
                    <am3d:blip r:embed="rId4"/>
                  </am3d:raster>
                  <am3d:objViewport viewportSz="942130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E22D5707-1910-63F3-082B-D0256A40FFE9}"/>
                  </a:ext>
                </a:extLst>
              </p:cNvPr>
              <p:cNvPicPr>
                <a:picLocks noGrp="1" noRot="1" noChangeAspect="1" noMove="1" noResize="1" noEditPoints="1" noAdjustHandles="1" noChangeArrowheads="1" noChangeShapeType="1" noCrop="1"/>
              </p:cNvPicPr>
              <p:nvPr/>
            </p:nvPicPr>
            <p:blipFill>
              <a:blip r:embed="rId4"/>
              <a:stretch>
                <a:fillRect/>
              </a:stretch>
            </p:blipFill>
            <p:spPr>
              <a:xfrm>
                <a:off x="-237532" y="624841"/>
                <a:ext cx="7272897" cy="4808042"/>
              </a:xfrm>
              <a:prstGeom prst="rect">
                <a:avLst/>
              </a:prstGeom>
            </p:spPr>
          </p:pic>
        </mc:Fallback>
      </mc:AlternateContent>
    </p:spTree>
    <p:extLst>
      <p:ext uri="{BB962C8B-B14F-4D97-AF65-F5344CB8AC3E}">
        <p14:creationId xmlns:p14="http://schemas.microsoft.com/office/powerpoint/2010/main" val="1451314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78EE2CD-5ED8-47CB-A5DD-D3FDE54DF5CD}"/>
              </a:ext>
            </a:extLst>
          </p:cNvPr>
          <p:cNvSpPr>
            <a:spLocks noGrp="1"/>
          </p:cNvSpPr>
          <p:nvPr>
            <p:ph type="body" sz="half" idx="2"/>
          </p:nvPr>
        </p:nvSpPr>
        <p:spPr>
          <a:xfrm>
            <a:off x="123713" y="2281264"/>
            <a:ext cx="4846319" cy="3660626"/>
          </a:xfrm>
        </p:spPr>
        <p:txBody>
          <a:bodyPr>
            <a:noAutofit/>
          </a:bodyPr>
          <a:lstStyle/>
          <a:p>
            <a:r>
              <a:rPr lang="en-US" sz="1400" dirty="0"/>
              <a:t>The advantages of using this hybrid data structure include:</a:t>
            </a:r>
          </a:p>
          <a:p>
            <a:r>
              <a:rPr lang="en-US" sz="1400" dirty="0"/>
              <a:t>Efficient Pathfinding: The graph data structure allows for efficient traversal and retrieval of neighboring nodes, which is crucial for pathfinding algorithms like Dijkstra's algorithm. The adjacency lists in the graph facilitate quick exploration of adjacent nodes during the algorithm's execution.</a:t>
            </a:r>
          </a:p>
          <a:p>
            <a:r>
              <a:rPr lang="en-US" sz="1400" dirty="0"/>
              <a:t>Space Optimization: By representing the grid environment as a graph, the memory consumption is optimized compared to using a dense matrix to represent the grid. The graph only includes nodes for valid positions and excludes obstacle positions, resulting in a more compact data representation.</a:t>
            </a:r>
          </a:p>
          <a:p>
            <a:r>
              <a:rPr lang="en-US" sz="1400" dirty="0"/>
              <a:t>Flexibility: The hybrid data structure allows for easy modification and extension. The graph can be modified to accommodate different grid sizes, obstacle configurations, or additional features. The use of a priority queue allows for the incorporation of different pathfinding algorithms or variations of Dijkstra's algorithm.</a:t>
            </a: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12"/>
          </p:nvPr>
        </p:nvSpPr>
        <p:spPr/>
        <p:txBody>
          <a:bodyPr/>
          <a:lstStyle/>
          <a:p>
            <a:fld id="{8C2E478F-E849-4A8C-AF1F-CBCC78A7CBFA}" type="slidenum">
              <a:rPr lang="en-US" smtClean="0"/>
              <a:pPr/>
              <a:t>7</a:t>
            </a:fld>
            <a:endParaRPr lang="en-US" dirty="0"/>
          </a:p>
        </p:txBody>
      </p:sp>
      <p:sp>
        <p:nvSpPr>
          <p:cNvPr id="6" name="Shape 61">
            <a:extLst>
              <a:ext uri="{FF2B5EF4-FFF2-40B4-BE49-F238E27FC236}">
                <a16:creationId xmlns:a16="http://schemas.microsoft.com/office/drawing/2014/main" id="{9F635A55-4DAC-4764-A06F-8EDACFD35F28}"/>
              </a:ext>
            </a:extLst>
          </p:cNvPr>
          <p:cNvSpPr/>
          <p:nvPr/>
        </p:nvSpPr>
        <p:spPr>
          <a:xfrm>
            <a:off x="9356458" y="6366765"/>
            <a:ext cx="1997342" cy="346249"/>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4" name="TextBox 3">
            <a:extLst>
              <a:ext uri="{FF2B5EF4-FFF2-40B4-BE49-F238E27FC236}">
                <a16:creationId xmlns:a16="http://schemas.microsoft.com/office/drawing/2014/main" id="{85B4BF88-B735-FDAF-EC44-3BB7FD207F7A}"/>
              </a:ext>
            </a:extLst>
          </p:cNvPr>
          <p:cNvSpPr txBox="1"/>
          <p:nvPr/>
        </p:nvSpPr>
        <p:spPr>
          <a:xfrm>
            <a:off x="1036321" y="457200"/>
            <a:ext cx="5059679" cy="1754326"/>
          </a:xfrm>
          <a:prstGeom prst="rect">
            <a:avLst/>
          </a:prstGeom>
          <a:noFill/>
        </p:spPr>
        <p:txBody>
          <a:bodyPr wrap="square">
            <a:spAutoFit/>
          </a:bodyPr>
          <a:lstStyle/>
          <a:p>
            <a:r>
              <a:rPr lang="en-US" sz="3600" b="1" dirty="0"/>
              <a:t>HYBRID DATA STRUCTURES DESCRIPTION:</a:t>
            </a:r>
            <a:endParaRPr lang="en-IN" sz="3600" b="1" dirty="0"/>
          </a:p>
        </p:txBody>
      </p:sp>
      <mc:AlternateContent xmlns:mc="http://schemas.openxmlformats.org/markup-compatibility/2006">
        <mc:Choice xmlns:am3d="http://schemas.microsoft.com/office/drawing/2017/model3d" Requires="am3d">
          <p:graphicFrame>
            <p:nvGraphicFramePr>
              <p:cNvPr id="10" name="3D Model 9">
                <a:extLst>
                  <a:ext uri="{FF2B5EF4-FFF2-40B4-BE49-F238E27FC236}">
                    <a16:creationId xmlns:a16="http://schemas.microsoft.com/office/drawing/2014/main" id="{D90F4051-4C1C-ACCA-6ACA-C1EE53BA4FA4}"/>
                  </a:ext>
                </a:extLst>
              </p:cNvPr>
              <p:cNvGraphicFramePr>
                <a:graphicFrameLocks noChangeAspect="1"/>
              </p:cNvGraphicFramePr>
              <p:nvPr>
                <p:extLst>
                  <p:ext uri="{D42A27DB-BD31-4B8C-83A1-F6EECF244321}">
                    <p14:modId xmlns:p14="http://schemas.microsoft.com/office/powerpoint/2010/main" val="2725056684"/>
                  </p:ext>
                </p:extLst>
              </p:nvPr>
            </p:nvGraphicFramePr>
            <p:xfrm>
              <a:off x="5108965" y="1194907"/>
              <a:ext cx="6869675" cy="3818531"/>
            </p:xfrm>
            <a:graphic>
              <a:graphicData uri="http://schemas.microsoft.com/office/drawing/2017/model3d">
                <am3d:model3d r:embed="rId2">
                  <am3d:spPr>
                    <a:xfrm>
                      <a:off x="0" y="0"/>
                      <a:ext cx="6869675" cy="3818531"/>
                    </a:xfrm>
                    <a:prstGeom prst="rect">
                      <a:avLst/>
                    </a:prstGeom>
                  </am3d:spPr>
                  <am3d:camera>
                    <am3d:pos x="0" y="0" z="68224509"/>
                    <am3d:up dx="0" dy="36000000" dz="0"/>
                    <am3d:lookAt x="0" y="0" z="0"/>
                    <am3d:perspective fov="2700000"/>
                  </am3d:camera>
                  <am3d:trans>
                    <am3d:meterPerModelUnit n="186651" d="1000000"/>
                    <am3d:preTrans dx="117870" dy="-9118949" dz="153549"/>
                    <am3d:scale>
                      <am3d:sx n="1000000" d="1000000"/>
                      <am3d:sy n="1000000" d="1000000"/>
                      <am3d:sz n="1000000" d="1000000"/>
                    </am3d:scale>
                    <am3d:rot ax="626429" ay="87025" az="16033"/>
                    <am3d:postTrans dx="0" dy="0" dz="0"/>
                  </am3d:trans>
                  <am3d:raster rName="Office3DRenderer" rVer="16.0.8326">
                    <am3d:blip r:embed="rId3"/>
                  </am3d:raster>
                  <am3d:objViewport viewportSz="89797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a:extLst>
                  <a:ext uri="{FF2B5EF4-FFF2-40B4-BE49-F238E27FC236}">
                    <a16:creationId xmlns:a16="http://schemas.microsoft.com/office/drawing/2014/main" id="{D90F4051-4C1C-ACCA-6ACA-C1EE53BA4FA4}"/>
                  </a:ext>
                </a:extLst>
              </p:cNvPr>
              <p:cNvPicPr>
                <a:picLocks noGrp="1" noRot="1" noChangeAspect="1" noMove="1" noResize="1" noEditPoints="1" noAdjustHandles="1" noChangeArrowheads="1" noChangeShapeType="1" noCrop="1"/>
              </p:cNvPicPr>
              <p:nvPr/>
            </p:nvPicPr>
            <p:blipFill>
              <a:blip r:embed="rId3"/>
              <a:stretch>
                <a:fillRect/>
              </a:stretch>
            </p:blipFill>
            <p:spPr>
              <a:xfrm>
                <a:off x="5108965" y="1194907"/>
                <a:ext cx="6869675" cy="3818531"/>
              </a:xfrm>
              <a:prstGeom prst="rect">
                <a:avLst/>
              </a:prstGeom>
            </p:spPr>
          </p:pic>
        </mc:Fallback>
      </mc:AlternateContent>
    </p:spTree>
    <p:extLst>
      <p:ext uri="{BB962C8B-B14F-4D97-AF65-F5344CB8AC3E}">
        <p14:creationId xmlns:p14="http://schemas.microsoft.com/office/powerpoint/2010/main" val="869470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534194-745D-4888-BF16-6C09F65EA484}"/>
              </a:ext>
            </a:extLst>
          </p:cNvPr>
          <p:cNvSpPr>
            <a:spLocks noGrp="1"/>
          </p:cNvSpPr>
          <p:nvPr>
            <p:ph type="title"/>
          </p:nvPr>
        </p:nvSpPr>
        <p:spPr>
          <a:xfrm>
            <a:off x="365760" y="471243"/>
            <a:ext cx="10515600" cy="637198"/>
          </a:xfrm>
        </p:spPr>
        <p:txBody>
          <a:bodyPr>
            <a:normAutofit/>
          </a:bodyPr>
          <a:lstStyle/>
          <a:p>
            <a:r>
              <a:rPr lang="en-US" dirty="0"/>
              <a:t>implementation Details:</a:t>
            </a:r>
          </a:p>
        </p:txBody>
      </p:sp>
      <p:sp>
        <p:nvSpPr>
          <p:cNvPr id="5" name="Content Placeholder 4">
            <a:extLst>
              <a:ext uri="{FF2B5EF4-FFF2-40B4-BE49-F238E27FC236}">
                <a16:creationId xmlns:a16="http://schemas.microsoft.com/office/drawing/2014/main" id="{56D0F54D-A602-4D35-8BE1-6B9BE8078989}"/>
              </a:ext>
            </a:extLst>
          </p:cNvPr>
          <p:cNvSpPr>
            <a:spLocks noGrp="1"/>
          </p:cNvSpPr>
          <p:nvPr>
            <p:ph sz="half" idx="2"/>
          </p:nvPr>
        </p:nvSpPr>
        <p:spPr>
          <a:xfrm>
            <a:off x="224118" y="2485545"/>
            <a:ext cx="5613975" cy="3857441"/>
          </a:xfrm>
        </p:spPr>
        <p:txBody>
          <a:bodyPr>
            <a:normAutofit fontScale="77500" lnSpcReduction="20000"/>
          </a:bodyPr>
          <a:lstStyle/>
          <a:p>
            <a:pPr marL="0" indent="0">
              <a:lnSpc>
                <a:spcPct val="100000"/>
              </a:lnSpc>
              <a:buNone/>
            </a:pPr>
            <a:r>
              <a:rPr lang="en-US" dirty="0"/>
              <a:t>The implementation process of the hybrid data structure in the given code involves the integration of a graph and a priority queue (implemented using a heap) to efficiently solve the pathfinding problem for a drone in a grid-based environment with obstacles. Here's an overview of the implementation process and the interplay of the constituent data </a:t>
            </a:r>
            <a:r>
              <a:rPr lang="en-US" dirty="0" err="1"/>
              <a:t>structures:Graph</a:t>
            </a:r>
            <a:r>
              <a:rPr lang="en-US" dirty="0"/>
              <a:t> </a:t>
            </a:r>
            <a:r>
              <a:rPr lang="en-US" dirty="0" err="1"/>
              <a:t>Construction:The</a:t>
            </a:r>
            <a:r>
              <a:rPr lang="en-US" dirty="0"/>
              <a:t> Graph class is created to represent the graph data </a:t>
            </a:r>
            <a:r>
              <a:rPr lang="en-US" dirty="0" err="1"/>
              <a:t>structure.Nodes</a:t>
            </a:r>
            <a:r>
              <a:rPr lang="en-US" dirty="0"/>
              <a:t> are added to the graph using the </a:t>
            </a:r>
            <a:r>
              <a:rPr lang="en-US" dirty="0" err="1"/>
              <a:t>add_node</a:t>
            </a:r>
            <a:r>
              <a:rPr lang="en-US" dirty="0"/>
              <a:t> method, which creates a Node object and appends it to the nodes </a:t>
            </a:r>
            <a:r>
              <a:rPr lang="en-US" dirty="0" err="1"/>
              <a:t>list.Edges</a:t>
            </a:r>
            <a:r>
              <a:rPr lang="en-US" dirty="0"/>
              <a:t> are added between neighboring nodes using the </a:t>
            </a:r>
            <a:r>
              <a:rPr lang="en-US" dirty="0" err="1"/>
              <a:t>add_edge</a:t>
            </a:r>
            <a:r>
              <a:rPr lang="en-US" dirty="0"/>
              <a:t> method, which updates the edges dictionary by mapping each node to its adjacent </a:t>
            </a:r>
            <a:r>
              <a:rPr lang="en-US" dirty="0" err="1"/>
              <a:t>nodes.Dijkstra's</a:t>
            </a:r>
            <a:r>
              <a:rPr lang="en-US" dirty="0"/>
              <a:t> </a:t>
            </a:r>
            <a:r>
              <a:rPr lang="en-US" dirty="0" err="1"/>
              <a:t>Algorithm:The</a:t>
            </a:r>
            <a:r>
              <a:rPr lang="en-US" dirty="0"/>
              <a:t> </a:t>
            </a:r>
            <a:r>
              <a:rPr lang="en-US" dirty="0" err="1"/>
              <a:t>dijkstra</a:t>
            </a:r>
            <a:r>
              <a:rPr lang="en-US" dirty="0"/>
              <a:t> function implements Dijkstra's algorithm using a priority queue to prioritize nodes based on their </a:t>
            </a:r>
            <a:r>
              <a:rPr lang="en-US" dirty="0" err="1"/>
              <a:t>distances.The</a:t>
            </a:r>
            <a:r>
              <a:rPr lang="en-US" dirty="0"/>
              <a:t> algorithm starts with the start node and sets its distance to 0. It initializes the priority queue with the start node and its </a:t>
            </a:r>
            <a:r>
              <a:rPr lang="en-US" dirty="0" err="1"/>
              <a:t>distance.While</a:t>
            </a:r>
            <a:r>
              <a:rPr lang="en-US" dirty="0"/>
              <a:t> the priority queue is not empty, the algorithm retrieves the node with the smallest distance from the </a:t>
            </a:r>
            <a:r>
              <a:rPr lang="en-US" dirty="0" err="1"/>
              <a:t>queue.For</a:t>
            </a:r>
            <a:r>
              <a:rPr lang="en-US" dirty="0"/>
              <a:t> each neighboring node of the current node, it calculates the distance and updates it if it is smaller than the previous </a:t>
            </a:r>
            <a:r>
              <a:rPr lang="en-US" dirty="0" err="1"/>
              <a:t>distance.If</a:t>
            </a:r>
            <a:r>
              <a:rPr lang="en-US" dirty="0"/>
              <a:t> the distance is updated, the neighbor node is added to the priority </a:t>
            </a:r>
            <a:r>
              <a:rPr lang="en-US" dirty="0" err="1"/>
              <a:t>queue.The</a:t>
            </a:r>
            <a:r>
              <a:rPr lang="en-US" dirty="0"/>
              <a:t> algorithm continues until all nodes have been processed or until the target node is reached.</a:t>
            </a:r>
            <a:r>
              <a:rPr lang="en-US" sz="1600" dirty="0"/>
              <a:t> Building the </a:t>
            </a:r>
            <a:r>
              <a:rPr lang="en-US" sz="1600" dirty="0" err="1"/>
              <a:t>Graph:The</a:t>
            </a:r>
            <a:r>
              <a:rPr lang="en-US" sz="1600" dirty="0"/>
              <a:t> </a:t>
            </a:r>
            <a:r>
              <a:rPr lang="en-US" sz="1600" dirty="0" err="1"/>
              <a:t>DroneSimulator</a:t>
            </a:r>
            <a:r>
              <a:rPr lang="en-US" sz="1600" dirty="0"/>
              <a:t> class utilizes the Graph data structure to build the graph representation of the </a:t>
            </a:r>
            <a:r>
              <a:rPr lang="en-US" sz="1600" dirty="0" err="1"/>
              <a:t>grid.The</a:t>
            </a:r>
            <a:r>
              <a:rPr lang="en-US" sz="1600" dirty="0"/>
              <a:t> </a:t>
            </a:r>
            <a:r>
              <a:rPr lang="en-US" sz="1600" dirty="0" err="1"/>
              <a:t>build_graph</a:t>
            </a:r>
            <a:r>
              <a:rPr lang="en-US" sz="1600" dirty="0"/>
              <a:t> method is called to construct the graph by iterating over the grid positions .Nodes are added for each valid position (excluding obstacle positions) using the </a:t>
            </a:r>
            <a:r>
              <a:rPr lang="en-US" sz="1600" dirty="0" err="1"/>
              <a:t>add_node</a:t>
            </a:r>
            <a:r>
              <a:rPr lang="en-US" sz="1600" dirty="0"/>
              <a:t> method of the Graph </a:t>
            </a:r>
            <a:r>
              <a:rPr lang="en-US" sz="1600" dirty="0" err="1"/>
              <a:t>class.Edges</a:t>
            </a:r>
            <a:r>
              <a:rPr lang="en-US" sz="1600" dirty="0"/>
              <a:t> are added between adjacent nodes using the </a:t>
            </a:r>
            <a:r>
              <a:rPr lang="en-US" sz="1600" dirty="0" err="1"/>
              <a:t>add_edge</a:t>
            </a:r>
            <a:r>
              <a:rPr lang="en-US" sz="1600" dirty="0"/>
              <a:t> method of the Graph class .Pathfinding and </a:t>
            </a:r>
            <a:r>
              <a:rPr lang="en-US" sz="1600" dirty="0" err="1"/>
              <a:t>Simulation:The</a:t>
            </a:r>
            <a:r>
              <a:rPr lang="en-US" sz="1600" dirty="0"/>
              <a:t> simulate method in the </a:t>
            </a:r>
            <a:r>
              <a:rPr lang="en-US" sz="1600" dirty="0" err="1"/>
              <a:t>DroneSimulator</a:t>
            </a:r>
            <a:r>
              <a:rPr lang="en-US" sz="1600" dirty="0"/>
              <a:t> class performs the pathfinding and simulation process. .Dijkstra's algorithm is applied to find the shortest path from the start node to the target node using the </a:t>
            </a:r>
            <a:r>
              <a:rPr lang="en-US" sz="1600" dirty="0" err="1"/>
              <a:t>dijkstra</a:t>
            </a:r>
            <a:r>
              <a:rPr lang="en-US" sz="1600" dirty="0"/>
              <a:t> function.</a:t>
            </a:r>
            <a:endParaRPr lang="en-US" dirty="0"/>
          </a:p>
        </p:txBody>
      </p:sp>
      <p:sp>
        <p:nvSpPr>
          <p:cNvPr id="7" name="Content Placeholder 6">
            <a:extLst>
              <a:ext uri="{FF2B5EF4-FFF2-40B4-BE49-F238E27FC236}">
                <a16:creationId xmlns:a16="http://schemas.microsoft.com/office/drawing/2014/main" id="{EFFBC808-1837-4C36-BFF0-135B8C1042A2}"/>
              </a:ext>
            </a:extLst>
          </p:cNvPr>
          <p:cNvSpPr>
            <a:spLocks noGrp="1"/>
          </p:cNvSpPr>
          <p:nvPr>
            <p:ph sz="quarter" idx="4"/>
          </p:nvPr>
        </p:nvSpPr>
        <p:spPr>
          <a:xfrm>
            <a:off x="6370038" y="2469937"/>
            <a:ext cx="5022920" cy="3857441"/>
          </a:xfrm>
        </p:spPr>
        <p:txBody>
          <a:bodyPr>
            <a:noAutofit/>
          </a:bodyPr>
          <a:lstStyle/>
          <a:p>
            <a:pPr marL="0" indent="0">
              <a:lnSpc>
                <a:spcPct val="100000"/>
              </a:lnSpc>
              <a:buNone/>
            </a:pPr>
            <a:r>
              <a:rPr lang="en-US" sz="1200" dirty="0"/>
              <a:t>The resulting shortest path is stored in the path attribute of the </a:t>
            </a:r>
            <a:r>
              <a:rPr lang="en-US" sz="1200" dirty="0" err="1"/>
              <a:t>DroneSimulator</a:t>
            </a:r>
            <a:r>
              <a:rPr lang="en-US" sz="1200" dirty="0"/>
              <a:t> </a:t>
            </a:r>
            <a:r>
              <a:rPr lang="en-US" sz="1200" dirty="0" err="1"/>
              <a:t>instance.During</a:t>
            </a:r>
            <a:r>
              <a:rPr lang="en-US" sz="1200" dirty="0"/>
              <a:t> the simulation loop, the drone moves along the path, analyzing each position and checking for obstacle </a:t>
            </a:r>
            <a:r>
              <a:rPr lang="en-US" sz="1200" dirty="0" err="1"/>
              <a:t>collisions.The</a:t>
            </a:r>
            <a:r>
              <a:rPr lang="en-US" sz="1200" dirty="0"/>
              <a:t> priority queue (</a:t>
            </a:r>
            <a:r>
              <a:rPr lang="en-US" sz="1200" dirty="0" err="1"/>
              <a:t>heapq</a:t>
            </a:r>
            <a:r>
              <a:rPr lang="en-US" sz="1200" dirty="0"/>
              <a:t>) is used in the </a:t>
            </a:r>
            <a:r>
              <a:rPr lang="en-US" sz="1200" dirty="0" err="1"/>
              <a:t>dijkstra</a:t>
            </a:r>
            <a:r>
              <a:rPr lang="en-US" sz="1200" dirty="0"/>
              <a:t> function to store and retrieve nodes based on their </a:t>
            </a:r>
            <a:r>
              <a:rPr lang="en-US" sz="1200" dirty="0" err="1"/>
              <a:t>distances.The</a:t>
            </a:r>
            <a:r>
              <a:rPr lang="en-US" sz="1200" dirty="0"/>
              <a:t> </a:t>
            </a:r>
            <a:r>
              <a:rPr lang="en-US" sz="1200" dirty="0" err="1"/>
              <a:t>heapq</a:t>
            </a:r>
            <a:r>
              <a:rPr lang="en-US" sz="1200" dirty="0"/>
              <a:t> ensures that nodes with smaller distances are processed first, allowing for an efficient exploration of the </a:t>
            </a:r>
            <a:r>
              <a:rPr lang="en-US" sz="1200" dirty="0" err="1"/>
              <a:t>graph.Design</a:t>
            </a:r>
            <a:r>
              <a:rPr lang="en-US" sz="1200" dirty="0"/>
              <a:t> Choices and Trade-offs:	For Graph representation, the graph was implemented using an adjacency list representation, where each node in the graph maintains a list of its neighboring nodes. But the adjacency list representation requires additional memory to store the edges, but it allows for faster traversal compared to other representations like an adjacency matrix.	Dijkstra's algorithm guarantees finding the shortest path but requires additional computation time compared to simpler algorithms like Breadth-First Search (BFS). However, since the grid size is relatively small, the impact on performance is minimal.	Printing the grid and adding the sleep delay are primarily for visualization purposes and to observe the drone's movement. However, this slows down the simulation process, especially for larger grid sizes, and may not be necessary for functional aspects of the simulation.	The battery level reduction and obstacle collision detection provide realism to the simulation. However, the fixed reduction and collision check assume a simplistic drone model without considering factors like varying energy consumption based on movement or obstacle avoidance mechanisms.</a:t>
            </a:r>
          </a:p>
        </p:txBody>
      </p:sp>
      <p:sp>
        <p:nvSpPr>
          <p:cNvPr id="8" name="Slide Number Placeholder 7">
            <a:extLst>
              <a:ext uri="{FF2B5EF4-FFF2-40B4-BE49-F238E27FC236}">
                <a16:creationId xmlns:a16="http://schemas.microsoft.com/office/drawing/2014/main" id="{84A4C0E3-E146-49BF-804D-D369F89E8F2A}"/>
              </a:ext>
            </a:extLst>
          </p:cNvPr>
          <p:cNvSpPr>
            <a:spLocks noGrp="1"/>
          </p:cNvSpPr>
          <p:nvPr>
            <p:ph type="sldNum" sz="quarter" idx="14"/>
          </p:nvPr>
        </p:nvSpPr>
        <p:spPr>
          <a:xfrm>
            <a:off x="9125680" y="6356350"/>
            <a:ext cx="2743200" cy="365125"/>
          </a:xfrm>
        </p:spPr>
        <p:txBody>
          <a:bodyPr/>
          <a:lstStyle/>
          <a:p>
            <a:fld id="{8C2E478F-E849-4A8C-AF1F-CBCC78A7CBFA}" type="slidenum">
              <a:rPr lang="en-US" smtClean="0">
                <a:solidFill>
                  <a:schemeClr val="tx1"/>
                </a:solidFill>
              </a:rPr>
              <a:pPr/>
              <a:t>8</a:t>
            </a:fld>
            <a:endParaRPr lang="en-US" dirty="0">
              <a:solidFill>
                <a:schemeClr val="tx1"/>
              </a:solidFill>
            </a:endParaRPr>
          </a:p>
        </p:txBody>
      </p:sp>
      <mc:AlternateContent xmlns:mc="http://schemas.openxmlformats.org/markup-compatibility/2006">
        <mc:Choice xmlns:am3d="http://schemas.microsoft.com/office/drawing/2017/model3d" Requires="am3d">
          <p:graphicFrame>
            <p:nvGraphicFramePr>
              <p:cNvPr id="11" name="3D Model 10">
                <a:extLst>
                  <a:ext uri="{FF2B5EF4-FFF2-40B4-BE49-F238E27FC236}">
                    <a16:creationId xmlns:a16="http://schemas.microsoft.com/office/drawing/2014/main" id="{9D1D88E1-61AC-AD7F-BFD0-3FC7192837FD}"/>
                  </a:ext>
                </a:extLst>
              </p:cNvPr>
              <p:cNvGraphicFramePr>
                <a:graphicFrameLocks noChangeAspect="1"/>
              </p:cNvGraphicFramePr>
              <p:nvPr>
                <p:extLst>
                  <p:ext uri="{D42A27DB-BD31-4B8C-83A1-F6EECF244321}">
                    <p14:modId xmlns:p14="http://schemas.microsoft.com/office/powerpoint/2010/main" val="733851898"/>
                  </p:ext>
                </p:extLst>
              </p:nvPr>
            </p:nvGraphicFramePr>
            <p:xfrm>
              <a:off x="6370038" y="-389433"/>
              <a:ext cx="3189678" cy="1721352"/>
            </p:xfrm>
            <a:graphic>
              <a:graphicData uri="http://schemas.microsoft.com/office/drawing/2017/model3d">
                <am3d:model3d r:embed="rId2">
                  <am3d:spPr>
                    <a:xfrm>
                      <a:off x="0" y="0"/>
                      <a:ext cx="3189678" cy="1721352"/>
                    </a:xfrm>
                    <a:prstGeom prst="rect">
                      <a:avLst/>
                    </a:prstGeom>
                  </am3d:spPr>
                  <am3d:camera>
                    <am3d:pos x="0" y="0" z="68224509"/>
                    <am3d:up dx="0" dy="36000000" dz="0"/>
                    <am3d:lookAt x="0" y="0" z="0"/>
                    <am3d:perspective fov="2700000"/>
                  </am3d:camera>
                  <am3d:trans>
                    <am3d:meterPerModelUnit n="186651" d="1000000"/>
                    <am3d:preTrans dx="117870" dy="-9118949" dz="153549"/>
                    <am3d:scale>
                      <am3d:sx n="1000000" d="1000000"/>
                      <am3d:sy n="1000000" d="1000000"/>
                      <am3d:sz n="1000000" d="1000000"/>
                    </am3d:scale>
                    <am3d:rot ax="260978" ay="395663" az="30028"/>
                    <am3d:postTrans dx="0" dy="0" dz="0"/>
                  </am3d:trans>
                  <am3d:raster rName="Office3DRenderer" rVer="16.0.8326">
                    <am3d:blip r:embed="rId3"/>
                  </am3d:raster>
                  <am3d:objViewport viewportSz="40798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a:extLst>
                  <a:ext uri="{FF2B5EF4-FFF2-40B4-BE49-F238E27FC236}">
                    <a16:creationId xmlns:a16="http://schemas.microsoft.com/office/drawing/2014/main" id="{9D1D88E1-61AC-AD7F-BFD0-3FC7192837FD}"/>
                  </a:ext>
                </a:extLst>
              </p:cNvPr>
              <p:cNvPicPr>
                <a:picLocks noGrp="1" noRot="1" noChangeAspect="1" noMove="1" noResize="1" noEditPoints="1" noAdjustHandles="1" noChangeArrowheads="1" noChangeShapeType="1" noCrop="1"/>
              </p:cNvPicPr>
              <p:nvPr/>
            </p:nvPicPr>
            <p:blipFill>
              <a:blip r:embed="rId3"/>
              <a:stretch>
                <a:fillRect/>
              </a:stretch>
            </p:blipFill>
            <p:spPr>
              <a:xfrm>
                <a:off x="6370038" y="-389433"/>
                <a:ext cx="3189678" cy="1721352"/>
              </a:xfrm>
              <a:prstGeom prst="rect">
                <a:avLst/>
              </a:prstGeom>
            </p:spPr>
          </p:pic>
        </mc:Fallback>
      </mc:AlternateContent>
    </p:spTree>
    <p:extLst>
      <p:ext uri="{BB962C8B-B14F-4D97-AF65-F5344CB8AC3E}">
        <p14:creationId xmlns:p14="http://schemas.microsoft.com/office/powerpoint/2010/main" val="1619265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D671F4D-9614-41E9-BA0C-7977DEBBBBB3}"/>
              </a:ext>
            </a:extLst>
          </p:cNvPr>
          <p:cNvSpPr>
            <a:spLocks noGrp="1"/>
          </p:cNvSpPr>
          <p:nvPr>
            <p:ph type="title"/>
          </p:nvPr>
        </p:nvSpPr>
        <p:spPr>
          <a:xfrm>
            <a:off x="304800" y="398054"/>
            <a:ext cx="10515600" cy="637198"/>
          </a:xfrm>
        </p:spPr>
        <p:txBody>
          <a:bodyPr>
            <a:normAutofit/>
          </a:bodyPr>
          <a:lstStyle/>
          <a:p>
            <a:r>
              <a:rPr lang="en-US" dirty="0"/>
              <a:t>implementation Details:</a:t>
            </a:r>
          </a:p>
        </p:txBody>
      </p:sp>
      <p:sp>
        <p:nvSpPr>
          <p:cNvPr id="11" name="Slide Number Placeholder 10">
            <a:extLst>
              <a:ext uri="{FF2B5EF4-FFF2-40B4-BE49-F238E27FC236}">
                <a16:creationId xmlns:a16="http://schemas.microsoft.com/office/drawing/2014/main" id="{FB23516F-5305-41EC-8F71-A0D9ED5726E8}"/>
              </a:ext>
            </a:extLst>
          </p:cNvPr>
          <p:cNvSpPr>
            <a:spLocks noGrp="1"/>
          </p:cNvSpPr>
          <p:nvPr>
            <p:ph type="sldNum" sz="quarter" idx="12"/>
          </p:nvPr>
        </p:nvSpPr>
        <p:spPr>
          <a:xfrm>
            <a:off x="9125680" y="6356350"/>
            <a:ext cx="2743200" cy="365125"/>
          </a:xfrm>
        </p:spPr>
        <p:txBody>
          <a:bodyPr/>
          <a:lstStyle/>
          <a:p>
            <a:fld id="{8C2E478F-E849-4A8C-AF1F-CBCC78A7CBFA}" type="slidenum">
              <a:rPr lang="en-US" smtClean="0"/>
              <a:pPr/>
              <a:t>9</a:t>
            </a:fld>
            <a:endParaRPr lang="en-US" dirty="0"/>
          </a:p>
        </p:txBody>
      </p:sp>
      <p:sp>
        <p:nvSpPr>
          <p:cNvPr id="9" name="TextBox 8">
            <a:extLst>
              <a:ext uri="{FF2B5EF4-FFF2-40B4-BE49-F238E27FC236}">
                <a16:creationId xmlns:a16="http://schemas.microsoft.com/office/drawing/2014/main" id="{39A3D470-531F-B11C-A797-375F18F1DF73}"/>
              </a:ext>
            </a:extLst>
          </p:cNvPr>
          <p:cNvSpPr txBox="1"/>
          <p:nvPr/>
        </p:nvSpPr>
        <p:spPr>
          <a:xfrm>
            <a:off x="140240" y="1823574"/>
            <a:ext cx="12051760" cy="4524315"/>
          </a:xfrm>
          <a:prstGeom prst="rect">
            <a:avLst/>
          </a:prstGeom>
          <a:noFill/>
        </p:spPr>
        <p:txBody>
          <a:bodyPr wrap="square">
            <a:spAutoFit/>
          </a:bodyPr>
          <a:lstStyle/>
          <a:p>
            <a:r>
              <a:rPr lang="en-IN" dirty="0"/>
              <a:t>During the implementation phase, several design choices and trade-offs were made:</a:t>
            </a:r>
          </a:p>
          <a:p>
            <a:r>
              <a:rPr lang="en-IN" dirty="0"/>
              <a:t>Grid Representation:</a:t>
            </a:r>
          </a:p>
          <a:p>
            <a:r>
              <a:rPr lang="en-IN" dirty="0"/>
              <a:t> The grid is represented as a list of lists of lists, which allows for easy access and manipulation of individual positions. However, this representation can be memory-intensive for large grid sizes, as it stores the entire grid in </a:t>
            </a:r>
          </a:p>
          <a:p>
            <a:r>
              <a:rPr lang="en-IN" dirty="0" err="1"/>
              <a:t>memory.Spatial</a:t>
            </a:r>
            <a:r>
              <a:rPr lang="en-IN" dirty="0"/>
              <a:t> Index:</a:t>
            </a:r>
          </a:p>
          <a:p>
            <a:r>
              <a:rPr lang="en-IN" dirty="0"/>
              <a:t> The spatial index is built during initialization by iterating over the set of obstacles and organizing them based on their coordinates. This allows for efficient obstacle collision checking. However, the spatial index needs to be updated whenever obstacles are added or removed, which can add complexity and overhead.</a:t>
            </a:r>
          </a:p>
          <a:p>
            <a:r>
              <a:rPr lang="en-IN" dirty="0"/>
              <a:t>Shortest Path Calculation: </a:t>
            </a:r>
          </a:p>
          <a:p>
            <a:r>
              <a:rPr lang="en-IN" dirty="0"/>
              <a:t>Dijkstra's algorithm is used to calculate the shortest path from the drone's current position to the target position. This algorithm guarantees finding the shortest path but has a time complexity of O((V + E) log V), where V is the number of positions in the grid and E is the number of edges. This complexity can be costly for large grid sizes or complex obstacle </a:t>
            </a:r>
            <a:r>
              <a:rPr lang="en-IN" dirty="0" err="1"/>
              <a:t>configurations.Path</a:t>
            </a:r>
            <a:r>
              <a:rPr lang="en-IN" dirty="0"/>
              <a:t> Graph and Topology Tree:</a:t>
            </a:r>
          </a:p>
          <a:p>
            <a:r>
              <a:rPr lang="en-IN" dirty="0"/>
              <a:t> The path graph and topology tree are built based on the calculated shortest path. These data structures provide additional information about the connectivity and hierarchy of positions in the path. However, constructing and updating these data structures require additional memory and computational overhead.</a:t>
            </a:r>
          </a:p>
        </p:txBody>
      </p:sp>
      <mc:AlternateContent xmlns:mc="http://schemas.openxmlformats.org/markup-compatibility/2006">
        <mc:Choice xmlns:am3d="http://schemas.microsoft.com/office/drawing/2017/model3d" Requires="am3d">
          <p:graphicFrame>
            <p:nvGraphicFramePr>
              <p:cNvPr id="10" name="3D Model 9">
                <a:extLst>
                  <a:ext uri="{FF2B5EF4-FFF2-40B4-BE49-F238E27FC236}">
                    <a16:creationId xmlns:a16="http://schemas.microsoft.com/office/drawing/2014/main" id="{3D0F71AE-B771-6171-76A2-3862BB48BD1F}"/>
                  </a:ext>
                </a:extLst>
              </p:cNvPr>
              <p:cNvGraphicFramePr>
                <a:graphicFrameLocks noChangeAspect="1"/>
              </p:cNvGraphicFramePr>
              <p:nvPr>
                <p:extLst>
                  <p:ext uri="{D42A27DB-BD31-4B8C-83A1-F6EECF244321}">
                    <p14:modId xmlns:p14="http://schemas.microsoft.com/office/powerpoint/2010/main" val="3065372088"/>
                  </p:ext>
                </p:extLst>
              </p:nvPr>
            </p:nvGraphicFramePr>
            <p:xfrm>
              <a:off x="6449826" y="-185980"/>
              <a:ext cx="2938660" cy="1805266"/>
            </p:xfrm>
            <a:graphic>
              <a:graphicData uri="http://schemas.microsoft.com/office/drawing/2017/model3d">
                <am3d:model3d r:embed="rId2">
                  <am3d:spPr>
                    <a:xfrm>
                      <a:off x="0" y="0"/>
                      <a:ext cx="2938660" cy="1805266"/>
                    </a:xfrm>
                    <a:prstGeom prst="rect">
                      <a:avLst/>
                    </a:prstGeom>
                  </am3d:spPr>
                  <am3d:camera>
                    <am3d:pos x="0" y="0" z="68224509"/>
                    <am3d:up dx="0" dy="36000000" dz="0"/>
                    <am3d:lookAt x="0" y="0" z="0"/>
                    <am3d:perspective fov="2700000"/>
                  </am3d:camera>
                  <am3d:trans>
                    <am3d:meterPerModelUnit n="186651" d="1000000"/>
                    <am3d:preTrans dx="117870" dy="-9118949" dz="153549"/>
                    <am3d:scale>
                      <am3d:sx n="1000000" d="1000000"/>
                      <am3d:sy n="1000000" d="1000000"/>
                      <am3d:sz n="1000000" d="1000000"/>
                    </am3d:scale>
                    <am3d:rot ax="3593528" ay="30119" az="51932"/>
                    <am3d:postTrans dx="0" dy="0" dz="0"/>
                  </am3d:trans>
                  <am3d:raster rName="Office3DRenderer" rVer="16.0.8326">
                    <am3d:blip r:embed="rId3"/>
                  </am3d:raster>
                  <am3d:objViewport viewportSz="407988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a:extLst>
                  <a:ext uri="{FF2B5EF4-FFF2-40B4-BE49-F238E27FC236}">
                    <a16:creationId xmlns:a16="http://schemas.microsoft.com/office/drawing/2014/main" id="{3D0F71AE-B771-6171-76A2-3862BB48BD1F}"/>
                  </a:ext>
                </a:extLst>
              </p:cNvPr>
              <p:cNvPicPr>
                <a:picLocks noGrp="1" noRot="1" noChangeAspect="1" noMove="1" noResize="1" noEditPoints="1" noAdjustHandles="1" noChangeArrowheads="1" noChangeShapeType="1" noCrop="1"/>
              </p:cNvPicPr>
              <p:nvPr/>
            </p:nvPicPr>
            <p:blipFill>
              <a:blip r:embed="rId3"/>
              <a:stretch>
                <a:fillRect/>
              </a:stretch>
            </p:blipFill>
            <p:spPr>
              <a:xfrm>
                <a:off x="6449826" y="-185980"/>
                <a:ext cx="2938660" cy="1805266"/>
              </a:xfrm>
              <a:prstGeom prst="rect">
                <a:avLst/>
              </a:prstGeom>
            </p:spPr>
          </p:pic>
        </mc:Fallback>
      </mc:AlternateContent>
    </p:spTree>
    <p:extLst>
      <p:ext uri="{BB962C8B-B14F-4D97-AF65-F5344CB8AC3E}">
        <p14:creationId xmlns:p14="http://schemas.microsoft.com/office/powerpoint/2010/main" val="2779095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p159:morph option="byObject"/>
      </p:transition>
    </mc:Choice>
    <mc:Fallback xmlns="">
      <p:transition spd="slow" advClick="0">
        <p:fade/>
      </p:transition>
    </mc:Fallback>
  </mc:AlternateContent>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3670525_Winter presentation_RVA_v4" id="{91C247C0-9792-4AE7-8EEA-B3150EBE7BD6}" vid="{F3D0811F-95D8-41D9-BF9E-67AEC89BF57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D052EF-AFF8-4071-A9C6-3D259256BA85}">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4DE1DA5A-4043-4723-9C5D-B88B6E3A886E}">
  <ds:schemaRefs>
    <ds:schemaRef ds:uri="http://schemas.microsoft.com/sharepoint/v3/contenttype/forms"/>
  </ds:schemaRefs>
</ds:datastoreItem>
</file>

<file path=customXml/itemProps3.xml><?xml version="1.0" encoding="utf-8"?>
<ds:datastoreItem xmlns:ds="http://schemas.openxmlformats.org/officeDocument/2006/customXml" ds:itemID="{43DA32D1-1C3E-477C-9132-7EDA2204E6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Winter presentation</Template>
  <TotalTime>0</TotalTime>
  <Words>3271</Words>
  <Application>Microsoft Office PowerPoint</Application>
  <PresentationFormat>Widescreen</PresentationFormat>
  <Paragraphs>127</Paragraphs>
  <Slides>18</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Calibri</vt:lpstr>
      <vt:lpstr>Calibri Light</vt:lpstr>
      <vt:lpstr>Castellar</vt:lpstr>
      <vt:lpstr>Copperplate Gothic Light</vt:lpstr>
      <vt:lpstr>Gill Sans</vt:lpstr>
      <vt:lpstr>Microsoft Sans Serif</vt:lpstr>
      <vt:lpstr>Times New Roman</vt:lpstr>
      <vt:lpstr>Office Theme</vt:lpstr>
      <vt:lpstr>PowerPoint Presentation</vt:lpstr>
      <vt:lpstr>PowerPoint Presentation</vt:lpstr>
      <vt:lpstr>Automated Drone Simulator</vt:lpstr>
      <vt:lpstr>Problem statement</vt:lpstr>
      <vt:lpstr>PowerPoint Presentation</vt:lpstr>
      <vt:lpstr>HYBRID DATA STRUCTURES DESCRIPTION:</vt:lpstr>
      <vt:lpstr>PowerPoint Presentation</vt:lpstr>
      <vt:lpstr>implementation Details:</vt:lpstr>
      <vt:lpstr>implementation Details:</vt:lpstr>
      <vt:lpstr>Title</vt:lpstr>
      <vt:lpstr>Title</vt:lpstr>
      <vt:lpstr>Title</vt:lpstr>
      <vt:lpstr>Title</vt:lpstr>
      <vt:lpstr>Title</vt:lpstr>
      <vt:lpstr>Discussion:</vt:lpstr>
      <vt:lpstr>conclusion: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2023-06-18T18:45:38Z</dcterms:created>
  <dcterms:modified xsi:type="dcterms:W3CDTF">2023-06-20T09:22:36Z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